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Tahom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Tahoma-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Tahom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ca4c4bd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cca4c4bd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5ff771d83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5ff771d83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ca4c4bd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ca4c4bd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cca4c4bd8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cca4c4bd8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ca4c4bd8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ca4c4bd8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ff9148a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ff9148a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5ff771d83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5ff771d83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ff771d83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5ff771d83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aadec34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4aadec34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ca4c4bd8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ca4c4bd8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072125"/>
            <a:ext cx="8520600" cy="96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Tahoma"/>
                <a:ea typeface="Tahoma"/>
                <a:cs typeface="Tahoma"/>
                <a:sym typeface="Tahoma"/>
              </a:rPr>
              <a:t>Standard 3: Demonstrating Subject Matter Content and Specialized Curricular Knowledge</a:t>
            </a:r>
            <a:endParaRPr sz="1800">
              <a:solidFill>
                <a:schemeClr val="dk1"/>
              </a:solidFill>
              <a:latin typeface="Tahoma"/>
              <a:ea typeface="Tahoma"/>
              <a:cs typeface="Tahoma"/>
              <a:sym typeface="Tahoma"/>
            </a:endParaRPr>
          </a:p>
          <a:p>
            <a:pPr indent="0" lvl="0" marL="0" rtl="0" algn="ctr">
              <a:spcBef>
                <a:spcPts val="0"/>
              </a:spcBef>
              <a:spcAft>
                <a:spcPts val="0"/>
              </a:spcAft>
              <a:buNone/>
            </a:pPr>
            <a:r>
              <a:rPr lang="en" sz="1800">
                <a:solidFill>
                  <a:schemeClr val="dk1"/>
                </a:solidFill>
                <a:latin typeface="Tahoma"/>
                <a:ea typeface="Tahoma"/>
                <a:cs typeface="Tahoma"/>
                <a:sym typeface="Tahoma"/>
              </a:rPr>
              <a:t>Candidate: Emily Jeffs</a:t>
            </a:r>
            <a:endParaRPr sz="1800">
              <a:solidFill>
                <a:schemeClr val="dk1"/>
              </a:solidFill>
              <a:latin typeface="Tahoma"/>
              <a:ea typeface="Tahoma"/>
              <a:cs typeface="Tahoma"/>
              <a:sym typeface="Tahoma"/>
            </a:endParaRPr>
          </a:p>
          <a:p>
            <a:pPr indent="0" lvl="0" marL="0" rtl="0" algn="ctr">
              <a:spcBef>
                <a:spcPts val="0"/>
              </a:spcBef>
              <a:spcAft>
                <a:spcPts val="0"/>
              </a:spcAft>
              <a:buNone/>
            </a:pPr>
            <a:r>
              <a:rPr lang="en" sz="1800">
                <a:solidFill>
                  <a:schemeClr val="dk1"/>
                </a:solidFill>
                <a:latin typeface="Tahoma"/>
                <a:ea typeface="Tahoma"/>
                <a:cs typeface="Tahoma"/>
                <a:sym typeface="Tahoma"/>
              </a:rPr>
              <a:t>Mentor: Sarah Martin</a:t>
            </a:r>
            <a:endParaRPr sz="1800">
              <a:solidFill>
                <a:schemeClr val="dk1"/>
              </a:solidFill>
              <a:latin typeface="Tahoma"/>
              <a:ea typeface="Tahoma"/>
              <a:cs typeface="Tahoma"/>
              <a:sym typeface="Tahoma"/>
            </a:endParaRPr>
          </a:p>
          <a:p>
            <a:pPr indent="0" lvl="0" marL="0" rtl="0" algn="ctr">
              <a:spcBef>
                <a:spcPts val="0"/>
              </a:spcBef>
              <a:spcAft>
                <a:spcPts val="0"/>
              </a:spcAft>
              <a:buNone/>
            </a:pPr>
            <a:r>
              <a:rPr lang="en" sz="1800">
                <a:solidFill>
                  <a:schemeClr val="dk1"/>
                </a:solidFill>
                <a:latin typeface="Tahoma"/>
                <a:ea typeface="Tahoma"/>
                <a:cs typeface="Tahoma"/>
                <a:sym typeface="Tahoma"/>
              </a:rPr>
              <a:t>June 2025</a:t>
            </a:r>
            <a:endParaRPr sz="1800">
              <a:solidFill>
                <a:schemeClr val="dk1"/>
              </a:solidFill>
              <a:latin typeface="Tahoma"/>
              <a:ea typeface="Tahoma"/>
              <a:cs typeface="Tahoma"/>
              <a:sym typeface="Tahoma"/>
            </a:endParaRPr>
          </a:p>
        </p:txBody>
      </p:sp>
      <p:sp>
        <p:nvSpPr>
          <p:cNvPr id="55" name="Google Shape;55;p13"/>
          <p:cNvSpPr txBox="1"/>
          <p:nvPr>
            <p:ph idx="1" type="subTitle"/>
          </p:nvPr>
        </p:nvSpPr>
        <p:spPr>
          <a:xfrm>
            <a:off x="351650" y="1110925"/>
            <a:ext cx="8520600" cy="96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Tahoma"/>
                <a:ea typeface="Tahoma"/>
                <a:cs typeface="Tahoma"/>
                <a:sym typeface="Tahoma"/>
              </a:rPr>
              <a:t>Calendar Systems</a:t>
            </a:r>
            <a:endParaRPr sz="4800">
              <a:solidFill>
                <a:schemeClr val="dk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Explanation Question 2  </a:t>
            </a:r>
            <a:endParaRPr b="1">
              <a:latin typeface="Tahoma"/>
              <a:ea typeface="Tahoma"/>
              <a:cs typeface="Tahoma"/>
              <a:sym typeface="Tahoma"/>
            </a:endParaRPr>
          </a:p>
        </p:txBody>
      </p:sp>
      <p:sp>
        <p:nvSpPr>
          <p:cNvPr id="113" name="Google Shape;11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ahoma"/>
              <a:buAutoNum type="arabicPeriod" startAt="2"/>
            </a:pPr>
            <a:r>
              <a:rPr lang="en">
                <a:solidFill>
                  <a:schemeClr val="dk1"/>
                </a:solidFill>
                <a:latin typeface="Tahoma"/>
                <a:ea typeface="Tahoma"/>
                <a:cs typeface="Tahoma"/>
                <a:sym typeface="Tahoma"/>
              </a:rPr>
              <a:t>Describe and explain your documentation so your reviewer can understand it better. This is your opportunity to provide additional context for the documentation.  Examples are: what are you doing with the client/student, what is the student doing, why did you select this documentation? </a:t>
            </a:r>
            <a:endParaRPr>
              <a:solidFill>
                <a:schemeClr val="dk1"/>
              </a:solidFill>
              <a:latin typeface="Tahoma"/>
              <a:ea typeface="Tahoma"/>
              <a:cs typeface="Tahoma"/>
              <a:sym typeface="Tahoma"/>
            </a:endParaRPr>
          </a:p>
          <a:p>
            <a:pPr indent="0" lvl="0" marL="0" rtl="0" algn="l">
              <a:spcBef>
                <a:spcPts val="1200"/>
              </a:spcBef>
              <a:spcAft>
                <a:spcPts val="1200"/>
              </a:spcAft>
              <a:buNone/>
            </a:pPr>
            <a:r>
              <a:rPr lang="en" sz="1500">
                <a:solidFill>
                  <a:schemeClr val="dk1"/>
                </a:solidFill>
                <a:latin typeface="Tahoma"/>
                <a:ea typeface="Tahoma"/>
                <a:cs typeface="Tahoma"/>
                <a:sym typeface="Tahoma"/>
              </a:rPr>
              <a:t>In the video and pictures I included, you’ll see how we use her calendar system throughout the day. When she arrives at school, we always start with the black tactile calendar. I sit with her and do everything hand-under-hand—showing her the date at the top, and going through each tactile cue so she can preview her schedule. Later in the day, when we leave the classroom, I bring the smaller blue board with us. It shows just two cues: what she’s doing now and what’s coming next. This helps her transition smoothly and builds her trust in what’s happening.</a:t>
            </a:r>
            <a:endParaRPr sz="1500">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Explanation Question 2 Continued  </a:t>
            </a:r>
            <a:endParaRPr b="1">
              <a:latin typeface="Tahoma"/>
              <a:ea typeface="Tahoma"/>
              <a:cs typeface="Tahoma"/>
              <a:sym typeface="Tahoma"/>
            </a:endParaRPr>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chemeClr val="dk1"/>
                </a:solidFill>
                <a:latin typeface="Tahoma"/>
                <a:ea typeface="Tahoma"/>
                <a:cs typeface="Tahoma"/>
                <a:sym typeface="Tahoma"/>
              </a:rPr>
              <a:t>We also use talking buttons during work time. These buttons play a teacher’s or therapist’s voice so Curls can recognize who she’ll be working with. That idea came from our vision teacher, and it’s been really helpful in helping her connect voices to people and prepare for who’s coming next.</a:t>
            </a:r>
            <a:endParaRPr sz="1200">
              <a:solidFill>
                <a:schemeClr val="dk1"/>
              </a:solidFill>
              <a:latin typeface="Tahoma"/>
              <a:ea typeface="Tahoma"/>
              <a:cs typeface="Tahoma"/>
              <a:sym typeface="Tahoma"/>
            </a:endParaRPr>
          </a:p>
          <a:p>
            <a:pPr indent="0" lvl="0" marL="0" rtl="0" algn="l">
              <a:spcBef>
                <a:spcPts val="1200"/>
              </a:spcBef>
              <a:spcAft>
                <a:spcPts val="0"/>
              </a:spcAft>
              <a:buNone/>
            </a:pPr>
            <a:r>
              <a:rPr lang="en" sz="1200">
                <a:solidFill>
                  <a:schemeClr val="dk1"/>
                </a:solidFill>
                <a:latin typeface="Tahoma"/>
                <a:ea typeface="Tahoma"/>
                <a:cs typeface="Tahoma"/>
                <a:sym typeface="Tahoma"/>
              </a:rPr>
              <a:t>All of these tools—the calendars, the cues, the buttons—give Curls more control and help reduce anxiety. If there’s a schedule change, I explain it using sign, spoken words, and a different tactile cue so she knows what’s going on. I’ve noticed that as long as I explain it clearly, she handles changes really well.</a:t>
            </a:r>
            <a:endParaRPr sz="1200">
              <a:solidFill>
                <a:schemeClr val="dk1"/>
              </a:solidFill>
              <a:latin typeface="Tahoma"/>
              <a:ea typeface="Tahoma"/>
              <a:cs typeface="Tahoma"/>
              <a:sym typeface="Tahoma"/>
            </a:endParaRPr>
          </a:p>
          <a:p>
            <a:pPr indent="0" lvl="0" marL="0" rtl="0" algn="l">
              <a:spcBef>
                <a:spcPts val="1200"/>
              </a:spcBef>
              <a:spcAft>
                <a:spcPts val="0"/>
              </a:spcAft>
              <a:buNone/>
            </a:pPr>
            <a:r>
              <a:rPr lang="en" sz="1200">
                <a:solidFill>
                  <a:schemeClr val="dk1"/>
                </a:solidFill>
                <a:latin typeface="Tahoma"/>
                <a:ea typeface="Tahoma"/>
                <a:cs typeface="Tahoma"/>
                <a:sym typeface="Tahoma"/>
              </a:rPr>
              <a:t>What’s made this whole process work is the collaboration with the team. The vision teacher helped me choose materials that feel different enough for Curls to recognize by touch, and I’ve been learning how to adapt as her understanding grows. It’s also been great to see how the whole team waits and gives me time to review the schedule with her before each activity. That consistency is key.</a:t>
            </a:r>
            <a:endParaRPr sz="1200">
              <a:solidFill>
                <a:schemeClr val="dk1"/>
              </a:solidFill>
              <a:latin typeface="Tahoma"/>
              <a:ea typeface="Tahoma"/>
              <a:cs typeface="Tahoma"/>
              <a:sym typeface="Tahoma"/>
            </a:endParaRPr>
          </a:p>
          <a:p>
            <a:pPr indent="0" lvl="0" marL="0" rtl="0" algn="l">
              <a:spcBef>
                <a:spcPts val="1200"/>
              </a:spcBef>
              <a:spcAft>
                <a:spcPts val="0"/>
              </a:spcAft>
              <a:buNone/>
            </a:pPr>
            <a:r>
              <a:rPr lang="en" sz="1200">
                <a:solidFill>
                  <a:schemeClr val="dk1"/>
                </a:solidFill>
                <a:latin typeface="Tahoma"/>
                <a:ea typeface="Tahoma"/>
                <a:cs typeface="Tahoma"/>
                <a:sym typeface="Tahoma"/>
              </a:rPr>
              <a:t>Honestly, using the calendar system has changed how I work as an intervener. I’ve realized how powerful it is to help a student feel safe and informed just by giving them a clear way to understand their day. It’s kind of like how I need my own calendar to get through a busy day—Curls needs hers, too. And now, thanks to the training and teamwork, she has it.</a:t>
            </a:r>
            <a:endParaRPr sz="1200">
              <a:solidFill>
                <a:schemeClr val="dk1"/>
              </a:solidFill>
              <a:latin typeface="Tahoma"/>
              <a:ea typeface="Tahoma"/>
              <a:cs typeface="Tahoma"/>
              <a:sym typeface="Tahoma"/>
            </a:endParaRPr>
          </a:p>
          <a:p>
            <a:pPr indent="0" lvl="0" marL="0" rtl="0" algn="l">
              <a:spcBef>
                <a:spcPts val="1200"/>
              </a:spcBef>
              <a:spcAft>
                <a:spcPts val="0"/>
              </a:spcAft>
              <a:buNone/>
            </a:pPr>
            <a:r>
              <a:t/>
            </a:r>
            <a:endParaRPr sz="1200">
              <a:solidFill>
                <a:schemeClr val="dk1"/>
              </a:solidFill>
              <a:latin typeface="Tahoma"/>
              <a:ea typeface="Tahoma"/>
              <a:cs typeface="Tahoma"/>
              <a:sym typeface="Tahoma"/>
            </a:endParaRPr>
          </a:p>
          <a:p>
            <a:pPr indent="0" lvl="0" marL="457200" rtl="0" algn="l">
              <a:spcBef>
                <a:spcPts val="1200"/>
              </a:spcBef>
              <a:spcAft>
                <a:spcPts val="0"/>
              </a:spcAft>
              <a:buNone/>
            </a:pPr>
            <a:r>
              <a:t/>
            </a:r>
            <a:endParaRPr b="1">
              <a:solidFill>
                <a:schemeClr val="dk1"/>
              </a:solidFill>
              <a:latin typeface="Tahoma"/>
              <a:ea typeface="Tahoma"/>
              <a:cs typeface="Tahoma"/>
              <a:sym typeface="Tahoma"/>
            </a:endParaRPr>
          </a:p>
          <a:p>
            <a:pPr indent="0" lvl="0" marL="0" rtl="0" algn="l">
              <a:spcBef>
                <a:spcPts val="1200"/>
              </a:spcBef>
              <a:spcAft>
                <a:spcPts val="0"/>
              </a:spcAft>
              <a:buNone/>
            </a:pPr>
            <a:r>
              <a:t/>
            </a:r>
            <a:endParaRPr b="1">
              <a:solidFill>
                <a:schemeClr val="dk1"/>
              </a:solidFill>
              <a:latin typeface="Tahoma"/>
              <a:ea typeface="Tahoma"/>
              <a:cs typeface="Tahoma"/>
              <a:sym typeface="Tahoma"/>
            </a:endParaRPr>
          </a:p>
          <a:p>
            <a:pPr indent="0" lvl="0" marL="0" rtl="0" algn="l">
              <a:spcBef>
                <a:spcPts val="1200"/>
              </a:spcBef>
              <a:spcAft>
                <a:spcPts val="1200"/>
              </a:spcAft>
              <a:buNone/>
            </a:pPr>
            <a:r>
              <a:rPr lang="en">
                <a:solidFill>
                  <a:schemeClr val="dk1"/>
                </a:solidFill>
                <a:latin typeface="Tahoma"/>
                <a:ea typeface="Tahoma"/>
                <a:cs typeface="Tahoma"/>
                <a:sym typeface="Tahoma"/>
              </a:rPr>
              <a:t> </a:t>
            </a:r>
            <a:endParaRPr>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Competencies Addressed</a:t>
            </a:r>
            <a:endParaRPr b="1">
              <a:latin typeface="Tahoma"/>
              <a:ea typeface="Tahoma"/>
              <a:cs typeface="Tahoma"/>
              <a:sym typeface="Tahoma"/>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ahoma"/>
                <a:ea typeface="Tahoma"/>
                <a:cs typeface="Tahoma"/>
                <a:sym typeface="Tahoma"/>
              </a:rPr>
              <a:t>List all competencies addressed by this artifact. </a:t>
            </a:r>
            <a:endParaRPr i="1">
              <a:solidFill>
                <a:schemeClr val="dk1"/>
              </a:solidFill>
              <a:latin typeface="Tahoma"/>
              <a:ea typeface="Tahoma"/>
              <a:cs typeface="Tahoma"/>
              <a:sym typeface="Tahoma"/>
            </a:endParaRPr>
          </a:p>
          <a:p>
            <a:pPr indent="-342900" lvl="0" marL="457200" rtl="0" algn="l">
              <a:lnSpc>
                <a:spcPct val="115000"/>
              </a:lnSpc>
              <a:spcBef>
                <a:spcPts val="0"/>
              </a:spcBef>
              <a:spcAft>
                <a:spcPts val="0"/>
              </a:spcAft>
              <a:buClr>
                <a:schemeClr val="dk1"/>
              </a:buClr>
              <a:buSzPts val="1800"/>
              <a:buFont typeface="Tahoma"/>
              <a:buChar char="●"/>
            </a:pPr>
            <a:r>
              <a:rPr lang="en">
                <a:solidFill>
                  <a:schemeClr val="dk1"/>
                </a:solidFill>
                <a:latin typeface="Tahoma"/>
                <a:ea typeface="Tahoma"/>
                <a:cs typeface="Tahoma"/>
                <a:sym typeface="Tahoma"/>
              </a:rPr>
              <a:t>DBI.3.S2	Facilitate the use of calendar systems and other tools for transition and communication across educational environments.</a:t>
            </a:r>
            <a:endParaRPr>
              <a:solidFill>
                <a:schemeClr val="dk1"/>
              </a:solidFill>
              <a:latin typeface="Tahoma"/>
              <a:ea typeface="Tahoma"/>
              <a:cs typeface="Tahoma"/>
              <a:sym typeface="Tahoma"/>
            </a:endParaRPr>
          </a:p>
          <a:p>
            <a:pPr indent="0" lvl="0" marL="0" rtl="0" algn="l">
              <a:lnSpc>
                <a:spcPct val="115000"/>
              </a:lnSpc>
              <a:spcBef>
                <a:spcPts val="0"/>
              </a:spcBef>
              <a:spcAft>
                <a:spcPts val="0"/>
              </a:spcAft>
              <a:buNone/>
            </a:pPr>
            <a:r>
              <a:t/>
            </a:r>
            <a:endParaRPr>
              <a:solidFill>
                <a:schemeClr val="dk1"/>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Artifact Questions</a:t>
            </a:r>
            <a:endParaRPr b="1">
              <a:latin typeface="Tahoma"/>
              <a:ea typeface="Tahoma"/>
              <a:cs typeface="Tahoma"/>
              <a:sym typeface="Tahoma"/>
            </a:endParaRPr>
          </a:p>
        </p:txBody>
      </p:sp>
      <p:sp>
        <p:nvSpPr>
          <p:cNvPr id="67" name="Google Shape;67;p15"/>
          <p:cNvSpPr txBox="1"/>
          <p:nvPr>
            <p:ph idx="1" type="body"/>
          </p:nvPr>
        </p:nvSpPr>
        <p:spPr>
          <a:xfrm>
            <a:off x="311700" y="1152475"/>
            <a:ext cx="41538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lang="en" sz="1800">
                <a:solidFill>
                  <a:schemeClr val="dk1"/>
                </a:solidFill>
                <a:latin typeface="Tahoma"/>
                <a:ea typeface="Tahoma"/>
                <a:cs typeface="Tahoma"/>
                <a:sym typeface="Tahoma"/>
              </a:rPr>
              <a:t>What are the documentation formats </a:t>
            </a:r>
            <a:r>
              <a:rPr i="1" lang="en" sz="1800">
                <a:solidFill>
                  <a:schemeClr val="dk1"/>
                </a:solidFill>
                <a:latin typeface="Tahoma"/>
                <a:ea typeface="Tahoma"/>
                <a:cs typeface="Tahoma"/>
                <a:sym typeface="Tahoma"/>
              </a:rPr>
              <a:t>(Delete all that do not</a:t>
            </a:r>
            <a:r>
              <a:rPr i="1" lang="en" sz="1800">
                <a:solidFill>
                  <a:schemeClr val="dk1"/>
                </a:solidFill>
                <a:latin typeface="Tahoma"/>
                <a:ea typeface="Tahoma"/>
                <a:cs typeface="Tahoma"/>
                <a:sym typeface="Tahoma"/>
              </a:rPr>
              <a:t> apply)</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342900" lvl="0" marL="457200" rtl="0" algn="l">
              <a:lnSpc>
                <a:spcPct val="9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Photo work sample</a:t>
            </a:r>
            <a:endParaRPr sz="1800">
              <a:solidFill>
                <a:schemeClr val="dk1"/>
              </a:solidFill>
              <a:latin typeface="Tahoma"/>
              <a:ea typeface="Tahoma"/>
              <a:cs typeface="Tahoma"/>
              <a:sym typeface="Tahoma"/>
            </a:endParaRPr>
          </a:p>
          <a:p>
            <a:pPr indent="-342900" lvl="0" marL="457200" rtl="0" algn="l">
              <a:lnSpc>
                <a:spcPct val="9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Video work sample</a:t>
            </a:r>
            <a:endParaRPr sz="1800">
              <a:solidFill>
                <a:schemeClr val="dk1"/>
              </a:solidFill>
              <a:latin typeface="Tahoma"/>
              <a:ea typeface="Tahoma"/>
              <a:cs typeface="Tahoma"/>
              <a:sym typeface="Tahoma"/>
            </a:endParaRPr>
          </a:p>
          <a:p>
            <a:pPr indent="0" lvl="0" marL="0" rtl="0" algn="l">
              <a:lnSpc>
                <a:spcPct val="95000"/>
              </a:lnSpc>
              <a:spcBef>
                <a:spcPts val="0"/>
              </a:spcBef>
              <a:spcAft>
                <a:spcPts val="0"/>
              </a:spcAft>
              <a:buClr>
                <a:schemeClr val="dk1"/>
              </a:buClr>
              <a:buSzPts val="1100"/>
              <a:buFont typeface="Arial"/>
              <a:buNone/>
            </a:pPr>
            <a:r>
              <a:t/>
            </a:r>
            <a:endParaRPr sz="1800">
              <a:solidFill>
                <a:schemeClr val="dk1"/>
              </a:solidFill>
              <a:latin typeface="Tahoma"/>
              <a:ea typeface="Tahoma"/>
              <a:cs typeface="Tahoma"/>
              <a:sym typeface="Tahoma"/>
            </a:endParaRPr>
          </a:p>
          <a:p>
            <a:pPr indent="0" lvl="0" marL="0" rtl="0" algn="l">
              <a:lnSpc>
                <a:spcPct val="95000"/>
              </a:lnSpc>
              <a:spcBef>
                <a:spcPts val="0"/>
              </a:spcBef>
              <a:spcAft>
                <a:spcPts val="1200"/>
              </a:spcAft>
              <a:buNone/>
            </a:pPr>
            <a:r>
              <a:t/>
            </a:r>
            <a:endParaRPr sz="1800">
              <a:solidFill>
                <a:schemeClr val="dk1"/>
              </a:solidFill>
              <a:latin typeface="Tahoma"/>
              <a:ea typeface="Tahoma"/>
              <a:cs typeface="Tahoma"/>
              <a:sym typeface="Tahoma"/>
            </a:endParaRPr>
          </a:p>
        </p:txBody>
      </p:sp>
      <p:sp>
        <p:nvSpPr>
          <p:cNvPr id="68" name="Google Shape;68;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800">
                <a:solidFill>
                  <a:schemeClr val="dk1"/>
                </a:solidFill>
                <a:latin typeface="Tahoma"/>
                <a:ea typeface="Tahoma"/>
                <a:cs typeface="Tahoma"/>
                <a:sym typeface="Tahoma"/>
              </a:rPr>
              <a:t>In what settings was documentation depicting or related to a specific student collected </a:t>
            </a:r>
            <a:r>
              <a:rPr i="1" lang="en" sz="1800">
                <a:solidFill>
                  <a:schemeClr val="dk1"/>
                </a:solidFill>
                <a:latin typeface="Tahoma"/>
                <a:ea typeface="Tahoma"/>
                <a:cs typeface="Tahoma"/>
                <a:sym typeface="Tahoma"/>
              </a:rPr>
              <a:t>(Delete all that do not apply)</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342900" lvl="0" marL="457200" rtl="0" algn="l">
              <a:lnSpc>
                <a:spcPct val="9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Classroom/school</a:t>
            </a:r>
            <a:endParaRPr sz="1800">
              <a:solidFill>
                <a:schemeClr val="dk1"/>
              </a:solidFill>
              <a:latin typeface="Tahoma"/>
              <a:ea typeface="Tahoma"/>
              <a:cs typeface="Tahoma"/>
              <a:sym typeface="Tahoma"/>
            </a:endParaRPr>
          </a:p>
          <a:p>
            <a:pPr indent="0" lvl="0" marL="457200" rtl="0" algn="l">
              <a:lnSpc>
                <a:spcPct val="95000"/>
              </a:lnSpc>
              <a:spcBef>
                <a:spcPts val="0"/>
              </a:spcBef>
              <a:spcAft>
                <a:spcPts val="0"/>
              </a:spcAft>
              <a:buNone/>
            </a:pPr>
            <a:r>
              <a:t/>
            </a:r>
            <a:endParaRPr sz="1800">
              <a:solidFill>
                <a:schemeClr val="dk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Artifact Questions Continued</a:t>
            </a:r>
            <a:endParaRPr b="1">
              <a:latin typeface="Tahoma"/>
              <a:ea typeface="Tahoma"/>
              <a:cs typeface="Tahoma"/>
              <a:sym typeface="Tahoma"/>
            </a:endParaRPr>
          </a:p>
        </p:txBody>
      </p:sp>
      <p:sp>
        <p:nvSpPr>
          <p:cNvPr id="74" name="Google Shape;74;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Tahoma"/>
                <a:ea typeface="Tahoma"/>
                <a:cs typeface="Tahoma"/>
                <a:sym typeface="Tahoma"/>
              </a:rPr>
              <a:t>In what settings was the documentation involving assignments or other study generated </a:t>
            </a:r>
            <a:r>
              <a:rPr i="1" lang="en" sz="1800">
                <a:solidFill>
                  <a:schemeClr val="dk1"/>
                </a:solidFill>
                <a:latin typeface="Tahoma"/>
                <a:ea typeface="Tahoma"/>
                <a:cs typeface="Tahoma"/>
                <a:sym typeface="Tahoma"/>
              </a:rPr>
              <a:t>(Delete all that do not apply)</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342900" lvl="0" marL="457200" rtl="0" algn="l">
              <a:lnSpc>
                <a:spcPct val="11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State deaf-blind project training</a:t>
            </a:r>
            <a:endParaRPr sz="1800">
              <a:solidFill>
                <a:schemeClr val="dk1"/>
              </a:solidFill>
              <a:latin typeface="Tahoma"/>
              <a:ea typeface="Tahoma"/>
              <a:cs typeface="Tahoma"/>
              <a:sym typeface="Tahoma"/>
            </a:endParaRPr>
          </a:p>
          <a:p>
            <a:pPr indent="0" lvl="0" marL="0" rtl="0" algn="l">
              <a:lnSpc>
                <a:spcPct val="115000"/>
              </a:lnSpc>
              <a:spcBef>
                <a:spcPts val="0"/>
              </a:spcBef>
              <a:spcAft>
                <a:spcPts val="0"/>
              </a:spcAft>
              <a:buNone/>
            </a:pPr>
            <a:r>
              <a:t/>
            </a:r>
            <a:endParaRPr sz="1800">
              <a:solidFill>
                <a:schemeClr val="dk1"/>
              </a:solidFill>
              <a:latin typeface="Tahoma"/>
              <a:ea typeface="Tahoma"/>
              <a:cs typeface="Tahoma"/>
              <a:sym typeface="Tahoma"/>
            </a:endParaRPr>
          </a:p>
          <a:p>
            <a:pPr indent="0" lvl="0" marL="457200" rtl="0" algn="l">
              <a:lnSpc>
                <a:spcPct val="115000"/>
              </a:lnSpc>
              <a:spcBef>
                <a:spcPts val="0"/>
              </a:spcBef>
              <a:spcAft>
                <a:spcPts val="0"/>
              </a:spcAft>
              <a:buNone/>
            </a:pPr>
            <a:r>
              <a:t/>
            </a:r>
            <a:endParaRPr sz="1800">
              <a:solidFill>
                <a:schemeClr val="dk1"/>
              </a:solidFill>
              <a:latin typeface="Tahoma"/>
              <a:ea typeface="Tahoma"/>
              <a:cs typeface="Tahoma"/>
              <a:sym typeface="Tahoma"/>
            </a:endParaRPr>
          </a:p>
          <a:p>
            <a:pPr indent="0" lvl="0" marL="0" rtl="0" algn="l">
              <a:lnSpc>
                <a:spcPct val="95000"/>
              </a:lnSpc>
              <a:spcBef>
                <a:spcPts val="0"/>
              </a:spcBef>
              <a:spcAft>
                <a:spcPts val="1200"/>
              </a:spcAft>
              <a:buNone/>
            </a:pPr>
            <a:r>
              <a:t/>
            </a:r>
            <a:endParaRPr sz="1800">
              <a:solidFill>
                <a:schemeClr val="dk1"/>
              </a:solidFill>
              <a:latin typeface="Tahoma"/>
              <a:ea typeface="Tahoma"/>
              <a:cs typeface="Tahoma"/>
              <a:sym typeface="Tahoma"/>
            </a:endParaRPr>
          </a:p>
        </p:txBody>
      </p:sp>
      <p:sp>
        <p:nvSpPr>
          <p:cNvPr id="75" name="Google Shape;75;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Tahoma"/>
                <a:ea typeface="Tahoma"/>
                <a:cs typeface="Tahoma"/>
                <a:sym typeface="Tahoma"/>
              </a:rPr>
              <a:t>W</a:t>
            </a:r>
            <a:r>
              <a:rPr lang="en" sz="1800">
                <a:solidFill>
                  <a:schemeClr val="dk1"/>
                </a:solidFill>
                <a:latin typeface="Tahoma"/>
                <a:ea typeface="Tahoma"/>
                <a:cs typeface="Tahoma"/>
                <a:sym typeface="Tahoma"/>
              </a:rPr>
              <a:t>hat level of collaboration was involved in activities depicted in the documentation </a:t>
            </a:r>
            <a:r>
              <a:rPr i="1" lang="en" sz="1800">
                <a:solidFill>
                  <a:schemeClr val="dk1"/>
                </a:solidFill>
                <a:latin typeface="Tahoma"/>
                <a:ea typeface="Tahoma"/>
                <a:cs typeface="Tahoma"/>
                <a:sym typeface="Tahoma"/>
              </a:rPr>
              <a:t>(Delete all that do not apply)</a:t>
            </a:r>
            <a:r>
              <a:rPr lang="en" sz="1800">
                <a:solidFill>
                  <a:schemeClr val="dk1"/>
                </a:solidFill>
                <a:latin typeface="Tahoma"/>
                <a:ea typeface="Tahoma"/>
                <a:cs typeface="Tahoma"/>
                <a:sym typeface="Tahoma"/>
              </a:rPr>
              <a:t>?</a:t>
            </a:r>
            <a:endParaRPr sz="1800">
              <a:solidFill>
                <a:schemeClr val="dk1"/>
              </a:solidFill>
              <a:latin typeface="Tahoma"/>
              <a:ea typeface="Tahoma"/>
              <a:cs typeface="Tahoma"/>
              <a:sym typeface="Tahoma"/>
            </a:endParaRPr>
          </a:p>
          <a:p>
            <a:pPr indent="-342900" lvl="0" marL="457200" rtl="0" algn="l">
              <a:lnSpc>
                <a:spcPct val="115000"/>
              </a:lnSpc>
              <a:spcBef>
                <a:spcPts val="0"/>
              </a:spcBef>
              <a:spcAft>
                <a:spcPts val="0"/>
              </a:spcAft>
              <a:buClr>
                <a:schemeClr val="dk1"/>
              </a:buClr>
              <a:buSzPts val="1800"/>
              <a:buFont typeface="Tahoma"/>
              <a:buChar char="●"/>
            </a:pPr>
            <a:r>
              <a:rPr lang="en" sz="1800">
                <a:solidFill>
                  <a:schemeClr val="dk1"/>
                </a:solidFill>
                <a:latin typeface="Tahoma"/>
                <a:ea typeface="Tahoma"/>
                <a:cs typeface="Tahoma"/>
                <a:sym typeface="Tahoma"/>
              </a:rPr>
              <a:t>Team effort</a:t>
            </a:r>
            <a:endParaRPr sz="1800">
              <a:solidFill>
                <a:schemeClr val="dk1"/>
              </a:solidFill>
              <a:latin typeface="Tahoma"/>
              <a:ea typeface="Tahoma"/>
              <a:cs typeface="Tahoma"/>
              <a:sym typeface="Tahoma"/>
            </a:endParaRPr>
          </a:p>
          <a:p>
            <a:pPr indent="0" lvl="0" marL="0" rtl="0" algn="l">
              <a:spcBef>
                <a:spcPts val="0"/>
              </a:spcBef>
              <a:spcAft>
                <a:spcPts val="1200"/>
              </a:spcAft>
              <a:buNone/>
            </a:pPr>
            <a:r>
              <a:t/>
            </a:r>
            <a:endParaRPr sz="180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Media Release</a:t>
            </a:r>
            <a:endParaRPr b="1">
              <a:latin typeface="Tahoma"/>
              <a:ea typeface="Tahoma"/>
              <a:cs typeface="Tahoma"/>
              <a:sym typeface="Tahoma"/>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ahoma"/>
                <a:ea typeface="Tahoma"/>
                <a:cs typeface="Tahoma"/>
                <a:sym typeface="Tahoma"/>
              </a:rPr>
              <a:t>Do you have a Media Release for the individuals in this artifact? </a:t>
            </a:r>
            <a:endParaRPr>
              <a:solidFill>
                <a:schemeClr val="dk1"/>
              </a:solidFill>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Tahoma"/>
                <a:ea typeface="Tahoma"/>
                <a:cs typeface="Tahoma"/>
                <a:sym typeface="Tahoma"/>
              </a:rPr>
              <a:t>Yes No</a:t>
            </a:r>
            <a:endParaRPr i="1">
              <a:solidFill>
                <a:schemeClr val="dk1"/>
              </a:solidFill>
              <a:latin typeface="Tahoma"/>
              <a:ea typeface="Tahoma"/>
              <a:cs typeface="Tahoma"/>
              <a:sym typeface="Tahoma"/>
            </a:endParaRPr>
          </a:p>
          <a:p>
            <a:pPr indent="0" lvl="0" marL="0" rtl="0" algn="l">
              <a:lnSpc>
                <a:spcPct val="115000"/>
              </a:lnSpc>
              <a:spcBef>
                <a:spcPts val="0"/>
              </a:spcBef>
              <a:spcAft>
                <a:spcPts val="0"/>
              </a:spcAft>
              <a:buNone/>
            </a:pPr>
            <a:r>
              <a:t/>
            </a:r>
            <a:endParaRPr>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Documentation</a:t>
            </a:r>
            <a:endParaRPr b="1">
              <a:latin typeface="Tahoma"/>
              <a:ea typeface="Tahoma"/>
              <a:cs typeface="Tahoma"/>
              <a:sym typeface="Tahoma"/>
            </a:endParaRPr>
          </a:p>
        </p:txBody>
      </p:sp>
      <p:sp>
        <p:nvSpPr>
          <p:cNvPr id="87" name="Google Shape;87;p18"/>
          <p:cNvSpPr txBox="1"/>
          <p:nvPr>
            <p:ph idx="1" type="body"/>
          </p:nvPr>
        </p:nvSpPr>
        <p:spPr>
          <a:xfrm>
            <a:off x="311700" y="1152475"/>
            <a:ext cx="3980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Tahoma"/>
                <a:ea typeface="Tahoma"/>
                <a:cs typeface="Tahoma"/>
                <a:sym typeface="Tahoma"/>
              </a:rPr>
              <a:t>Here is a </a:t>
            </a:r>
            <a:r>
              <a:rPr lang="en" u="sng">
                <a:solidFill>
                  <a:srgbClr val="0000FF"/>
                </a:solidFill>
                <a:latin typeface="Tahoma"/>
                <a:ea typeface="Tahoma"/>
                <a:cs typeface="Tahoma"/>
                <a:sym typeface="Tahoma"/>
              </a:rPr>
              <a:t>video of my and my student*</a:t>
            </a:r>
            <a:r>
              <a:rPr lang="en">
                <a:solidFill>
                  <a:schemeClr val="dk1"/>
                </a:solidFill>
                <a:latin typeface="Tahoma"/>
                <a:ea typeface="Tahoma"/>
                <a:cs typeface="Tahoma"/>
                <a:sym typeface="Tahoma"/>
              </a:rPr>
              <a:t> actively using her calendar system.</a:t>
            </a:r>
            <a:endParaRPr>
              <a:solidFill>
                <a:schemeClr val="dk1"/>
              </a:solidFill>
              <a:latin typeface="Tahoma"/>
              <a:ea typeface="Tahoma"/>
              <a:cs typeface="Tahoma"/>
              <a:sym typeface="Tahoma"/>
            </a:endParaRPr>
          </a:p>
          <a:p>
            <a:pPr indent="0" lvl="0" marL="0" rtl="0" algn="l">
              <a:spcBef>
                <a:spcPts val="1200"/>
              </a:spcBef>
              <a:spcAft>
                <a:spcPts val="0"/>
              </a:spcAft>
              <a:buNone/>
            </a:pPr>
            <a:r>
              <a:t/>
            </a:r>
            <a:endParaRPr>
              <a:solidFill>
                <a:schemeClr val="dk1"/>
              </a:solidFill>
              <a:latin typeface="Tahoma"/>
              <a:ea typeface="Tahoma"/>
              <a:cs typeface="Tahoma"/>
              <a:sym typeface="Tahoma"/>
            </a:endParaRPr>
          </a:p>
          <a:p>
            <a:pPr indent="0" lvl="0" marL="0" rtl="0" algn="l">
              <a:spcBef>
                <a:spcPts val="1200"/>
              </a:spcBef>
              <a:spcAft>
                <a:spcPts val="1200"/>
              </a:spcAft>
              <a:buNone/>
            </a:pPr>
            <a:r>
              <a:rPr lang="en">
                <a:solidFill>
                  <a:schemeClr val="dk1"/>
                </a:solidFill>
                <a:latin typeface="Tahoma"/>
                <a:ea typeface="Tahoma"/>
                <a:cs typeface="Tahoma"/>
                <a:sym typeface="Tahoma"/>
              </a:rPr>
              <a:t>*Video is not provided in training materials to protect learner. </a:t>
            </a:r>
            <a:endParaRPr>
              <a:solidFill>
                <a:schemeClr val="dk1"/>
              </a:solidFill>
              <a:latin typeface="Tahoma"/>
              <a:ea typeface="Tahoma"/>
              <a:cs typeface="Tahoma"/>
              <a:sym typeface="Tahoma"/>
            </a:endParaRPr>
          </a:p>
        </p:txBody>
      </p:sp>
      <p:pic>
        <p:nvPicPr>
          <p:cNvPr id="88" name="Google Shape;88;p18"/>
          <p:cNvPicPr preferRelativeResize="0"/>
          <p:nvPr/>
        </p:nvPicPr>
        <p:blipFill>
          <a:blip r:embed="rId4">
            <a:alphaModFix/>
          </a:blip>
          <a:stretch>
            <a:fillRect/>
          </a:stretch>
        </p:blipFill>
        <p:spPr>
          <a:xfrm>
            <a:off x="4364350" y="1017725"/>
            <a:ext cx="4516200" cy="3099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Documentation</a:t>
            </a:r>
            <a:endParaRPr b="1">
              <a:latin typeface="Tahoma"/>
              <a:ea typeface="Tahoma"/>
              <a:cs typeface="Tahoma"/>
              <a:sym typeface="Tahoma"/>
            </a:endParaRPr>
          </a:p>
        </p:txBody>
      </p:sp>
      <p:pic>
        <p:nvPicPr>
          <p:cNvPr id="94" name="Google Shape;94;p19"/>
          <p:cNvPicPr preferRelativeResize="0"/>
          <p:nvPr/>
        </p:nvPicPr>
        <p:blipFill>
          <a:blip r:embed="rId4">
            <a:alphaModFix/>
          </a:blip>
          <a:stretch>
            <a:fillRect/>
          </a:stretch>
        </p:blipFill>
        <p:spPr>
          <a:xfrm>
            <a:off x="390075" y="1073225"/>
            <a:ext cx="4181925" cy="3150616"/>
          </a:xfrm>
          <a:prstGeom prst="rect">
            <a:avLst/>
          </a:prstGeom>
          <a:noFill/>
          <a:ln>
            <a:noFill/>
          </a:ln>
        </p:spPr>
      </p:pic>
      <p:pic>
        <p:nvPicPr>
          <p:cNvPr descr="A group of black and green squares with different colored pieces&#10;&#10;Description automatically generated with medium confidence" id="95" name="Google Shape;95;p19"/>
          <p:cNvPicPr preferRelativeResize="0"/>
          <p:nvPr/>
        </p:nvPicPr>
        <p:blipFill rotWithShape="1">
          <a:blip r:embed="rId5">
            <a:alphaModFix/>
          </a:blip>
          <a:srcRect b="0" l="0" r="0" t="0"/>
          <a:stretch/>
        </p:blipFill>
        <p:spPr>
          <a:xfrm>
            <a:off x="4821125" y="1050925"/>
            <a:ext cx="4260300" cy="3195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Additional Information</a:t>
            </a:r>
            <a:endParaRPr b="1">
              <a:latin typeface="Tahoma"/>
              <a:ea typeface="Tahoma"/>
              <a:cs typeface="Tahoma"/>
              <a:sym typeface="Tahoma"/>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Tahoma"/>
                <a:ea typeface="Tahoma"/>
                <a:cs typeface="Tahoma"/>
                <a:sym typeface="Tahoma"/>
              </a:rPr>
              <a:t>This was created with help from the SLP. She gave me the materials to create it. </a:t>
            </a:r>
            <a:endParaRPr>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Tahoma"/>
                <a:ea typeface="Tahoma"/>
                <a:cs typeface="Tahoma"/>
                <a:sym typeface="Tahoma"/>
              </a:rPr>
              <a:t>Explanation Question 1</a:t>
            </a:r>
            <a:r>
              <a:rPr b="1" lang="en">
                <a:latin typeface="Tahoma"/>
                <a:ea typeface="Tahoma"/>
                <a:cs typeface="Tahoma"/>
                <a:sym typeface="Tahoma"/>
              </a:rPr>
              <a:t> </a:t>
            </a:r>
            <a:endParaRPr b="1">
              <a:latin typeface="Tahoma"/>
              <a:ea typeface="Tahoma"/>
              <a:cs typeface="Tahoma"/>
              <a:sym typeface="Tahoma"/>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ahoma"/>
              <a:buAutoNum type="arabicPeriod"/>
            </a:pPr>
            <a:r>
              <a:rPr lang="en">
                <a:solidFill>
                  <a:schemeClr val="dk1"/>
                </a:solidFill>
                <a:latin typeface="Tahoma"/>
                <a:ea typeface="Tahoma"/>
                <a:cs typeface="Tahoma"/>
                <a:sym typeface="Tahoma"/>
              </a:rPr>
              <a:t>Please list each competency and describe how you have demonstrated the specific knowledge or skill.   </a:t>
            </a:r>
            <a:endParaRPr>
              <a:solidFill>
                <a:schemeClr val="dk1"/>
              </a:solidFill>
              <a:latin typeface="Tahoma"/>
              <a:ea typeface="Tahoma"/>
              <a:cs typeface="Tahoma"/>
              <a:sym typeface="Tahoma"/>
            </a:endParaRPr>
          </a:p>
          <a:p>
            <a:pPr indent="0" lvl="0" marL="0" rtl="0" algn="l">
              <a:spcBef>
                <a:spcPts val="1200"/>
              </a:spcBef>
              <a:spcAft>
                <a:spcPts val="1200"/>
              </a:spcAft>
              <a:buNone/>
            </a:pPr>
            <a:r>
              <a:rPr lang="en" sz="1500">
                <a:solidFill>
                  <a:schemeClr val="dk1"/>
                </a:solidFill>
              </a:rPr>
              <a:t>We use a big black calendar board in the classroom every morning that has 8 touchable symbols to show what’s happening that day. There’s also a smaller blue board we use during the day that shows what we’re doing now and what’s coming next. This helps Curls know what to expect and makes her feel more comfortable. The calendar also helps her learn ideas like what comes first, what’s next, and when something is finished. She’s starting to really get the routine when an activity is done, she takes off the symbol and touches the next one. That tells me she understands what’s going on.</a:t>
            </a:r>
            <a:endParaRPr sz="2200">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