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Tahoma"/>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44C9E4-510E-4E40-8E70-CBDBE19C0611}">
  <a:tblStyle styleId="{4144C9E4-510E-4E40-8E70-CBDBE19C061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Tahoma-regular.fntdata"/><Relationship Id="rId50" Type="http://schemas.openxmlformats.org/officeDocument/2006/relationships/slide" Target="slides/slide44.xml"/><Relationship Id="rId52" Type="http://schemas.openxmlformats.org/officeDocument/2006/relationships/font" Target="fonts/Tahoma-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eb70ea1e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32eb70ea1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2eb70ea1ec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2eb70ea1ec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2eb70ea1e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2eb70ea1e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eb70ea1ec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2eb70ea1ec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cb38c785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2cb38c785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eb70ea1e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2eb70ea1ec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eb70ea1e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2eb70ea1ec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eb70ea1e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32eb70ea1ec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eb70ea1e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2eb70ea1e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cb38c785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cb38c78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2eb70ea1e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2eb70ea1ec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eb70ea1e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32eb70ea1e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eb70ea1e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2eb70ea1ec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eb70ea1e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2eb70ea1e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2eb70ea1ec_0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2eb70ea1ec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eb70ea1ec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32eb70ea1ec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eb70ea1ec_0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2eb70ea1e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eb70ea1e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2eb70ea1ec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eb70ea1e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2eb70ea1ec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2eb70ea1e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32eb70ea1ec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2eb70ea1ec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2eb70ea1ec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eb70ea1ec_0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2eb70ea1ec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2eb70ea1e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2eb70ea1e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eb70ea1e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2eb70ea1ec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2eb70ea1ec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2eb70ea1ec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eb70ea1ec_0_1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2eb70ea1ec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2eb70ea1ec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2eb70ea1ec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2eb70ea1e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32eb70ea1ec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2eb70ea1e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2eb70ea1ec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eb70ea1e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32eb70ea1ec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2cb38c785b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2cb38c78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2eb70ea1ec_0_198: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32eb70ea1ec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eb70ea1ec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2eb70ea1e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eb70ea1ec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2eb70ea1e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eb70ea1ec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2eb70ea1e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eb70ea1e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2eb70ea1ec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2eb70ea1e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2eb70ea1ec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eb70ea1e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2eb70ea1ec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98e7c381b_0_0: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498e7c38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eb70ea1ec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2eb70ea1ec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eb70ea1ec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2eb70ea1ec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eb70ea1ec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2eb70ea1ec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eb70ea1ec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2eb70ea1ec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eb70ea1ec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2eb70ea1ec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indent="-317500" lvl="1" marL="914400" algn="l">
              <a:lnSpc>
                <a:spcPct val="100000"/>
              </a:lnSpc>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indent="-317500" lvl="2" marL="1371600" algn="l">
              <a:lnSpc>
                <a:spcPct val="100000"/>
              </a:lnSpc>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indent="-317500" lvl="3" marL="18288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indent="-317500" lvl="4" marL="22860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indent="-317500" lvl="5" marL="27432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indent="-317500" lvl="6" marL="32004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indent="-317500" lvl="7" marL="36576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indent="-317500" lvl="8" marL="41148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indent="88900" lvl="1"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2pPr>
            <a:lvl3pPr indent="88900" lvl="2"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3pPr>
            <a:lvl4pPr indent="88900" lvl="3"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4pPr>
            <a:lvl5pPr indent="88900" lvl="4"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5pPr>
            <a:lvl6pPr indent="88900" lvl="5"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6pPr>
            <a:lvl7pPr indent="88900" lvl="6"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7pPr>
            <a:lvl8pPr indent="88900" lvl="7"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8pPr>
            <a:lvl9pPr indent="88900" lvl="8"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Clr>
                <a:srgbClr val="000000"/>
              </a:buClr>
              <a:buSzPts val="1400"/>
              <a:buFont typeface="Arial"/>
              <a:buChar char="●"/>
            </a:pPr>
            <a:r>
              <a:t/>
            </a:r>
            <a:endParaRPr/>
          </a:p>
          <a:p>
            <a:pPr indent="-88900" lvl="1" marL="457200" rtl="0" algn="l">
              <a:spcBef>
                <a:spcPts val="0"/>
              </a:spcBef>
              <a:spcAft>
                <a:spcPts val="0"/>
              </a:spcAft>
              <a:buClr>
                <a:srgbClr val="000000"/>
              </a:buClr>
              <a:buSzPts val="1400"/>
              <a:buFont typeface="Arial"/>
              <a:buChar char="○"/>
            </a:pPr>
            <a:r>
              <a:t/>
            </a:r>
            <a:endParaRPr sz="1800">
              <a:solidFill>
                <a:schemeClr val="dk1"/>
              </a:solidFill>
            </a:endParaRPr>
          </a:p>
          <a:p>
            <a:pPr indent="-88900" lvl="2" marL="914400" rtl="0" algn="l">
              <a:spcBef>
                <a:spcPts val="0"/>
              </a:spcBef>
              <a:spcAft>
                <a:spcPts val="0"/>
              </a:spcAft>
              <a:buClr>
                <a:srgbClr val="000000"/>
              </a:buClr>
              <a:buSzPts val="1400"/>
              <a:buFont typeface="Arial"/>
              <a:buChar char="■"/>
            </a:pPr>
            <a:r>
              <a:t/>
            </a:r>
            <a:endParaRPr sz="1800">
              <a:solidFill>
                <a:schemeClr val="dk1"/>
              </a:solidFill>
            </a:endParaRPr>
          </a:p>
          <a:p>
            <a:pPr indent="-88900" lvl="3" marL="1371600" rtl="0" algn="l">
              <a:spcBef>
                <a:spcPts val="0"/>
              </a:spcBef>
              <a:spcAft>
                <a:spcPts val="0"/>
              </a:spcAft>
              <a:buClr>
                <a:srgbClr val="000000"/>
              </a:buClr>
              <a:buSzPts val="1400"/>
              <a:buFont typeface="Arial"/>
              <a:buChar char="●"/>
            </a:pPr>
            <a:r>
              <a:t/>
            </a:r>
            <a:endParaRPr sz="1800">
              <a:solidFill>
                <a:schemeClr val="dk1"/>
              </a:solidFill>
            </a:endParaRPr>
          </a:p>
          <a:p>
            <a:pPr indent="-88900" lvl="4" marL="1828800" rtl="0" algn="l">
              <a:spcBef>
                <a:spcPts val="0"/>
              </a:spcBef>
              <a:spcAft>
                <a:spcPts val="0"/>
              </a:spcAft>
              <a:buClr>
                <a:srgbClr val="000000"/>
              </a:buClr>
              <a:buSzPts val="1400"/>
              <a:buFont typeface="Arial"/>
              <a:buChar char="○"/>
            </a:pPr>
            <a:r>
              <a:t/>
            </a:r>
            <a:endParaRPr sz="1800">
              <a:solidFill>
                <a:schemeClr val="dk1"/>
              </a:solidFill>
            </a:endParaRPr>
          </a:p>
          <a:p>
            <a:pPr indent="-88900" lvl="5" marL="2286000" rtl="0" algn="l">
              <a:spcBef>
                <a:spcPts val="0"/>
              </a:spcBef>
              <a:spcAft>
                <a:spcPts val="0"/>
              </a:spcAft>
              <a:buClr>
                <a:srgbClr val="000000"/>
              </a:buClr>
              <a:buSzPts val="1400"/>
              <a:buFont typeface="Arial"/>
              <a:buChar char="■"/>
            </a:pPr>
            <a:r>
              <a:t/>
            </a:r>
            <a:endParaRPr sz="1800">
              <a:solidFill>
                <a:schemeClr val="dk1"/>
              </a:solidFill>
            </a:endParaRPr>
          </a:p>
          <a:p>
            <a:pPr indent="-88900" lvl="6" marL="2743200" rtl="0" algn="l">
              <a:spcBef>
                <a:spcPts val="0"/>
              </a:spcBef>
              <a:spcAft>
                <a:spcPts val="0"/>
              </a:spcAft>
              <a:buClr>
                <a:srgbClr val="000000"/>
              </a:buClr>
              <a:buSzPts val="1400"/>
              <a:buFont typeface="Arial"/>
              <a:buChar char="●"/>
            </a:pPr>
            <a:r>
              <a:t/>
            </a:r>
            <a:endParaRPr sz="1800">
              <a:solidFill>
                <a:schemeClr val="dk1"/>
              </a:solidFill>
            </a:endParaRPr>
          </a:p>
          <a:p>
            <a:pPr indent="-88900" lvl="7" marL="3200400" rtl="0" algn="l">
              <a:spcBef>
                <a:spcPts val="0"/>
              </a:spcBef>
              <a:spcAft>
                <a:spcPts val="0"/>
              </a:spcAft>
              <a:buClr>
                <a:srgbClr val="000000"/>
              </a:buClr>
              <a:buSzPts val="1400"/>
              <a:buFont typeface="Arial"/>
              <a:buChar char="○"/>
            </a:pPr>
            <a:r>
              <a:t/>
            </a:r>
            <a:endParaRPr sz="1800">
              <a:solidFill>
                <a:schemeClr val="dk1"/>
              </a:solidFill>
            </a:endParaRPr>
          </a:p>
          <a:p>
            <a:pPr indent="-88900" lvl="8" marL="3657600" rtl="0" algn="l">
              <a:spcBef>
                <a:spcPts val="0"/>
              </a:spcBef>
              <a:spcAft>
                <a:spcPts val="0"/>
              </a:spcAft>
              <a:buClr>
                <a:srgbClr val="000000"/>
              </a:buClr>
              <a:buSzPts val="1400"/>
              <a:buFont typeface="Arial"/>
              <a:buChar char="■"/>
            </a:pPr>
            <a:r>
              <a:t/>
            </a:r>
            <a:endParaRPr sz="18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hyperlink" Target="https://docs.google.com/document/d/1q4DN1F6PSFenzGsA-VziOjtdaU44-raS/edit?usp=sharing&amp;ouid=100937385859109355405&amp;rtpof=true&amp;sd=tru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docs.google.com/document/d/1JvPyvRR4JQJEYzIzM7aEUQ0zRWo50Zdg/edit?usp=sharing&amp;ouid=100937385859109355405&amp;rtpof=true&amp;sd=tr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youtube.com/watch?v=IxwjaCA8bDw" TargetMode="External"/><Relationship Id="rId4" Type="http://schemas.openxmlformats.org/officeDocument/2006/relationships/hyperlink" Target="http://www.youtube.com/watch?v=IxwjaCA8bDw" TargetMode="External"/><Relationship Id="rId5"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docs.google.com/document/d/1JvPyvRR4JQJEYzIzM7aEUQ0zRWo50Zdg/edit?usp=sharing&amp;ouid=100937385859109355405&amp;rtpof=true&amp;sd=tru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729800" y="2333925"/>
            <a:ext cx="7341000" cy="130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lang="en" sz="4000"/>
              <a:t>Developing Artifacts for Your Microcredential Portfolio</a:t>
            </a:r>
            <a:endParaRPr b="1" sz="4000">
              <a:solidFill>
                <a:srgbClr val="FF0000"/>
              </a:solidFill>
            </a:endParaRPr>
          </a:p>
        </p:txBody>
      </p:sp>
      <p:pic>
        <p:nvPicPr>
          <p:cNvPr descr="Par2a Center Logo" id="61" name="Google Shape;61;p14"/>
          <p:cNvPicPr preferRelativeResize="0"/>
          <p:nvPr/>
        </p:nvPicPr>
        <p:blipFill>
          <a:blip r:embed="rId3">
            <a:alphaModFix/>
          </a:blip>
          <a:stretch>
            <a:fillRect/>
          </a:stretch>
        </p:blipFill>
        <p:spPr>
          <a:xfrm>
            <a:off x="2325050" y="4349650"/>
            <a:ext cx="1260275" cy="717650"/>
          </a:xfrm>
          <a:prstGeom prst="rect">
            <a:avLst/>
          </a:prstGeom>
          <a:noFill/>
          <a:ln>
            <a:noFill/>
          </a:ln>
        </p:spPr>
      </p:pic>
      <p:pic>
        <p:nvPicPr>
          <p:cNvPr descr="UCDenver School of Education and Human Development Logo" id="62" name="Google Shape;62;p14" title="sehd.logo.png"/>
          <p:cNvPicPr preferRelativeResize="0"/>
          <p:nvPr/>
        </p:nvPicPr>
        <p:blipFill>
          <a:blip r:embed="rId4">
            <a:alphaModFix/>
          </a:blip>
          <a:stretch>
            <a:fillRect/>
          </a:stretch>
        </p:blipFill>
        <p:spPr>
          <a:xfrm>
            <a:off x="4041850" y="4496779"/>
            <a:ext cx="3781201" cy="423400"/>
          </a:xfrm>
          <a:prstGeom prst="rect">
            <a:avLst/>
          </a:prstGeom>
          <a:noFill/>
          <a:ln>
            <a:noFill/>
          </a:ln>
        </p:spPr>
      </p:pic>
      <p:pic>
        <p:nvPicPr>
          <p:cNvPr id="63" name="Google Shape;63;p14"/>
          <p:cNvPicPr preferRelativeResize="0"/>
          <p:nvPr/>
        </p:nvPicPr>
        <p:blipFill>
          <a:blip r:embed="rId5">
            <a:alphaModFix/>
          </a:blip>
          <a:stretch>
            <a:fillRect/>
          </a:stretch>
        </p:blipFill>
        <p:spPr>
          <a:xfrm>
            <a:off x="2159875" y="304800"/>
            <a:ext cx="4483224" cy="2029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03575" y="205988"/>
            <a:ext cx="86394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Naming Artifacts </a:t>
            </a:r>
            <a:endParaRPr b="1" sz="3000"/>
          </a:p>
        </p:txBody>
      </p:sp>
      <p:sp>
        <p:nvSpPr>
          <p:cNvPr id="121" name="Google Shape;121;p23"/>
          <p:cNvSpPr txBox="1"/>
          <p:nvPr>
            <p:ph idx="1" type="body"/>
          </p:nvPr>
        </p:nvSpPr>
        <p:spPr>
          <a:xfrm>
            <a:off x="457200" y="860288"/>
            <a:ext cx="8229600" cy="38622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rPr>
              <a:t>You may have noticed on the previous slide that Irene titled this artifact “Primrose’s Science Lesson.”</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It’s important to give artifacts specific titles to help you stay organized. The actual name isn’t important, but it should be something meaningful that helps you distinguish this artifact from others as your collection grows.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An alternative to using relevant keywords as a title is to name artifacts according to the competencies they address. For example, Irene could have named this artifact “5.S1_5.S2_5.S3” to indicate that it addresses the first, second, and third skill competencies in Standard 5.</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Choose a naming system that makes sense to you, and use it consistently.</a:t>
            </a:r>
            <a:endParaRPr>
              <a:solidFill>
                <a:schemeClr val="dk1"/>
              </a:solidFill>
            </a:endParaRPr>
          </a:p>
          <a:p>
            <a:pPr indent="0" lvl="0" marL="0" rtl="0" algn="l">
              <a:lnSpc>
                <a:spcPct val="130000"/>
              </a:lnSpc>
              <a:spcBef>
                <a:spcPts val="1200"/>
              </a:spcBef>
              <a:spcAft>
                <a:spcPts val="0"/>
              </a:spcAft>
              <a:buSzPts val="3000"/>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67550" y="211048"/>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More About Artifact Components</a:t>
            </a:r>
            <a:endParaRPr b="1" sz="3000"/>
          </a:p>
        </p:txBody>
      </p:sp>
      <p:sp>
        <p:nvSpPr>
          <p:cNvPr id="127" name="Google Shape;127;p24"/>
          <p:cNvSpPr txBox="1"/>
          <p:nvPr>
            <p:ph idx="1" type="body"/>
          </p:nvPr>
        </p:nvSpPr>
        <p:spPr>
          <a:xfrm>
            <a:off x="428300" y="865350"/>
            <a:ext cx="8519100" cy="409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a:solidFill>
                  <a:schemeClr val="dk1"/>
                </a:solidFill>
              </a:rPr>
              <a:t>In the remainder of this presentation, we will go through each of three </a:t>
            </a:r>
            <a:r>
              <a:rPr lang="en">
                <a:solidFill>
                  <a:schemeClr val="dk1"/>
                </a:solidFill>
              </a:rPr>
              <a:t>components</a:t>
            </a:r>
            <a:r>
              <a:rPr lang="en">
                <a:solidFill>
                  <a:schemeClr val="dk1"/>
                </a:solidFill>
              </a:rPr>
              <a:t> of an artifact in more detail:</a:t>
            </a:r>
            <a:endParaRPr>
              <a:solidFill>
                <a:schemeClr val="dk1"/>
              </a:solidFill>
            </a:endParaRPr>
          </a:p>
          <a:p>
            <a:pPr indent="57150" lvl="0" marL="457200" rtl="0" algn="l">
              <a:lnSpc>
                <a:spcPct val="130000"/>
              </a:lnSpc>
              <a:spcBef>
                <a:spcPts val="1000"/>
              </a:spcBef>
              <a:spcAft>
                <a:spcPts val="0"/>
              </a:spcAft>
              <a:buClr>
                <a:schemeClr val="dk1"/>
              </a:buClr>
              <a:buSzPts val="1800"/>
              <a:buAutoNum type="arabicPeriod"/>
            </a:pPr>
            <a:r>
              <a:rPr lang="en">
                <a:solidFill>
                  <a:schemeClr val="dk1"/>
                </a:solidFill>
              </a:rPr>
              <a:t>Competencies</a:t>
            </a:r>
            <a:endParaRPr>
              <a:solidFill>
                <a:schemeClr val="dk1"/>
              </a:solidFill>
            </a:endParaRPr>
          </a:p>
          <a:p>
            <a:pPr indent="57150" lvl="0" marL="457200" rtl="0" algn="l">
              <a:lnSpc>
                <a:spcPct val="130000"/>
              </a:lnSpc>
              <a:spcBef>
                <a:spcPts val="0"/>
              </a:spcBef>
              <a:spcAft>
                <a:spcPts val="0"/>
              </a:spcAft>
              <a:buClr>
                <a:schemeClr val="dk1"/>
              </a:buClr>
              <a:buSzPts val="1800"/>
              <a:buAutoNum type="arabicPeriod"/>
            </a:pPr>
            <a:r>
              <a:rPr lang="en">
                <a:solidFill>
                  <a:schemeClr val="dk1"/>
                </a:solidFill>
              </a:rPr>
              <a:t>Documentation</a:t>
            </a:r>
            <a:endParaRPr>
              <a:solidFill>
                <a:schemeClr val="dk1"/>
              </a:solidFill>
            </a:endParaRPr>
          </a:p>
          <a:p>
            <a:pPr indent="57150" lvl="0" marL="457200" rtl="0" algn="l">
              <a:lnSpc>
                <a:spcPct val="130000"/>
              </a:lnSpc>
              <a:spcBef>
                <a:spcPts val="0"/>
              </a:spcBef>
              <a:spcAft>
                <a:spcPts val="0"/>
              </a:spcAft>
              <a:buClr>
                <a:schemeClr val="dk1"/>
              </a:buClr>
              <a:buSzPts val="1800"/>
              <a:buAutoNum type="arabicPeriod"/>
            </a:pPr>
            <a:r>
              <a:rPr lang="en">
                <a:solidFill>
                  <a:schemeClr val="dk1"/>
                </a:solidFill>
              </a:rPr>
              <a:t>Explanations</a:t>
            </a:r>
            <a:endParaRPr>
              <a:solidFill>
                <a:schemeClr val="dk1"/>
              </a:solidFill>
            </a:endParaRPr>
          </a:p>
          <a:p>
            <a:pPr indent="0" lvl="0" marL="0" rtl="0" algn="l">
              <a:lnSpc>
                <a:spcPct val="130000"/>
              </a:lnSpc>
              <a:spcBef>
                <a:spcPts val="1000"/>
              </a:spcBef>
              <a:spcAft>
                <a:spcPts val="0"/>
              </a:spcAft>
              <a:buNone/>
            </a:pPr>
            <a:r>
              <a:t/>
            </a:r>
            <a:endParaRPr>
              <a:solidFill>
                <a:schemeClr val="dk1"/>
              </a:solidFill>
            </a:endParaRPr>
          </a:p>
          <a:p>
            <a:pPr indent="0" lvl="0" marL="0" rtl="0" algn="l">
              <a:lnSpc>
                <a:spcPct val="100000"/>
              </a:lnSpc>
              <a:spcBef>
                <a:spcPts val="600"/>
              </a:spcBef>
              <a:spcAft>
                <a:spcPts val="0"/>
              </a:spcAft>
              <a:buSzPts val="3000"/>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More About Artifact Components (cont.) </a:t>
            </a:r>
            <a:endParaRPr b="1" sz="3000"/>
          </a:p>
        </p:txBody>
      </p:sp>
      <p:sp>
        <p:nvSpPr>
          <p:cNvPr id="133" name="Google Shape;133;p25"/>
          <p:cNvSpPr txBox="1"/>
          <p:nvPr>
            <p:ph idx="1" type="body"/>
          </p:nvPr>
        </p:nvSpPr>
        <p:spPr>
          <a:xfrm>
            <a:off x="428300" y="865350"/>
            <a:ext cx="8229600" cy="409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800">
                <a:solidFill>
                  <a:schemeClr val="dk1"/>
                </a:solidFill>
              </a:rPr>
              <a:t>As you read through these slides, we hope you’ll see that you have a lot of flexibility in creating artifacts.</a:t>
            </a:r>
            <a:endParaRPr sz="1800">
              <a:solidFill>
                <a:schemeClr val="dk1"/>
              </a:solidFill>
            </a:endParaRPr>
          </a:p>
          <a:p>
            <a:pPr indent="0" lvl="0" marL="0" rtl="0" algn="l">
              <a:spcBef>
                <a:spcPts val="1200"/>
              </a:spcBef>
              <a:spcAft>
                <a:spcPts val="0"/>
              </a:spcAft>
              <a:buClr>
                <a:schemeClr val="dk1"/>
              </a:buClr>
              <a:buSzPts val="1100"/>
              <a:buFont typeface="Arial"/>
              <a:buNone/>
            </a:pPr>
            <a:r>
              <a:rPr lang="en" sz="1800">
                <a:solidFill>
                  <a:schemeClr val="dk1"/>
                </a:solidFill>
              </a:rPr>
              <a:t>You can define your own goals—consider each micro-credential and how many competencies you need to address. There’s plenty of room for individual expression in the types of documentation you choose and how you explain their significance.</a:t>
            </a:r>
            <a:endParaRPr sz="1800">
              <a:solidFill>
                <a:schemeClr val="dk1"/>
              </a:solidFill>
            </a:endParaRPr>
          </a:p>
          <a:p>
            <a:pPr indent="0" lvl="0" marL="0" rtl="0" algn="l">
              <a:spcBef>
                <a:spcPts val="1200"/>
              </a:spcBef>
              <a:spcAft>
                <a:spcPts val="0"/>
              </a:spcAft>
              <a:buClr>
                <a:schemeClr val="dk1"/>
              </a:buClr>
              <a:buSzPts val="1100"/>
              <a:buFont typeface="Arial"/>
              <a:buNone/>
            </a:pPr>
            <a:r>
              <a:rPr lang="en" sz="1800">
                <a:solidFill>
                  <a:schemeClr val="dk1"/>
                </a:solidFill>
              </a:rPr>
              <a:t>Every candidate’s work is a unique reflection of their experiences and personality.</a:t>
            </a:r>
            <a:endParaRPr sz="1800">
              <a:solidFill>
                <a:schemeClr val="dk1"/>
              </a:solidFill>
            </a:endParaRPr>
          </a:p>
          <a:p>
            <a:pPr indent="0" lvl="0" marL="0" rtl="0" algn="l">
              <a:lnSpc>
                <a:spcPct val="130000"/>
              </a:lnSpc>
              <a:spcBef>
                <a:spcPts val="1200"/>
              </a:spcBef>
              <a:spcAft>
                <a:spcPts val="0"/>
              </a:spcAft>
              <a:buNone/>
            </a:pPr>
            <a:r>
              <a:t/>
            </a:r>
            <a:endParaRPr>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1: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Competencies</a:t>
            </a:r>
            <a:endParaRPr b="1" sz="3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Artifact Component 1: </a:t>
            </a:r>
            <a:r>
              <a:rPr b="1" lang="en" sz="3000"/>
              <a:t>Competencies</a:t>
            </a:r>
            <a:endParaRPr b="1" sz="3000"/>
          </a:p>
        </p:txBody>
      </p:sp>
      <p:sp>
        <p:nvSpPr>
          <p:cNvPr id="144" name="Google Shape;144;p27"/>
          <p:cNvSpPr txBox="1"/>
          <p:nvPr>
            <p:ph idx="1" type="body"/>
          </p:nvPr>
        </p:nvSpPr>
        <p:spPr>
          <a:xfrm>
            <a:off x="457200" y="829031"/>
            <a:ext cx="8229600" cy="3965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As you review the competencies, it will be helpful to categorize them as ones you address:</a:t>
            </a:r>
            <a:endParaRPr>
              <a:solidFill>
                <a:schemeClr val="dk1"/>
              </a:solidFill>
            </a:endParaRPr>
          </a:p>
          <a:p>
            <a:pPr indent="-342900" lvl="0" marL="1314450" rtl="0" algn="l">
              <a:spcBef>
                <a:spcPts val="1200"/>
              </a:spcBef>
              <a:spcAft>
                <a:spcPts val="0"/>
              </a:spcAft>
              <a:buClr>
                <a:schemeClr val="dk1"/>
              </a:buClr>
              <a:buSzPts val="1800"/>
              <a:buChar char="●"/>
            </a:pPr>
            <a:r>
              <a:rPr lang="en">
                <a:solidFill>
                  <a:schemeClr val="dk1"/>
                </a:solidFill>
              </a:rPr>
              <a:t>Daily</a:t>
            </a:r>
            <a:endParaRPr>
              <a:solidFill>
                <a:schemeClr val="dk1"/>
              </a:solidFill>
            </a:endParaRPr>
          </a:p>
          <a:p>
            <a:pPr indent="-342900" lvl="0" marL="1314450" rtl="0" algn="l">
              <a:spcBef>
                <a:spcPts val="0"/>
              </a:spcBef>
              <a:spcAft>
                <a:spcPts val="0"/>
              </a:spcAft>
              <a:buClr>
                <a:schemeClr val="dk1"/>
              </a:buClr>
              <a:buSzPts val="1800"/>
              <a:buChar char="●"/>
            </a:pPr>
            <a:r>
              <a:rPr lang="en">
                <a:solidFill>
                  <a:schemeClr val="dk1"/>
                </a:solidFill>
              </a:rPr>
              <a:t>Occasionally</a:t>
            </a:r>
            <a:endParaRPr>
              <a:solidFill>
                <a:schemeClr val="dk1"/>
              </a:solidFill>
            </a:endParaRPr>
          </a:p>
          <a:p>
            <a:pPr indent="-342900" lvl="0" marL="1314450" rtl="0" algn="l">
              <a:spcBef>
                <a:spcPts val="0"/>
              </a:spcBef>
              <a:spcAft>
                <a:spcPts val="0"/>
              </a:spcAft>
              <a:buClr>
                <a:schemeClr val="dk1"/>
              </a:buClr>
              <a:buSzPts val="1800"/>
              <a:buChar char="●"/>
            </a:pPr>
            <a:r>
              <a:rPr lang="en">
                <a:solidFill>
                  <a:schemeClr val="dk1"/>
                </a:solidFill>
              </a:rPr>
              <a:t>Rarely</a:t>
            </a:r>
            <a:endParaRPr>
              <a:solidFill>
                <a:schemeClr val="dk1"/>
              </a:solidFill>
            </a:endParaRPr>
          </a:p>
          <a:p>
            <a:pPr indent="0" lvl="0" marL="0" rtl="0" algn="l">
              <a:spcBef>
                <a:spcPts val="1200"/>
              </a:spcBef>
              <a:spcAft>
                <a:spcPts val="0"/>
              </a:spcAft>
              <a:buNone/>
            </a:pPr>
            <a:r>
              <a:rPr lang="en">
                <a:solidFill>
                  <a:schemeClr val="dk1"/>
                </a:solidFill>
              </a:rPr>
              <a:t>This will give you an idea of how easy or difficult it will be to find supporting documentation. It may take more time to locate appropriate documentation for competencies you rarely use in your daily work.</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This type of strategic thinking will help you plan the most efficient path forward as you begin collecting documentation.</a:t>
            </a:r>
            <a:endParaRPr>
              <a:solidFill>
                <a:schemeClr val="dk1"/>
              </a:solidFill>
            </a:endParaRPr>
          </a:p>
          <a:p>
            <a:pPr indent="0" lvl="0" marL="0" rtl="0" algn="l">
              <a:lnSpc>
                <a:spcPct val="130000"/>
              </a:lnSpc>
              <a:spcBef>
                <a:spcPts val="1200"/>
              </a:spcBef>
              <a:spcAft>
                <a:spcPts val="0"/>
              </a:spcAft>
              <a:buSzPts val="3000"/>
              <a:buNone/>
            </a:pPr>
            <a:r>
              <a:t/>
            </a:r>
            <a:endParaRPr>
              <a:solidFill>
                <a:schemeClr val="dk1"/>
              </a:solidFill>
            </a:endParaRPr>
          </a:p>
          <a:p>
            <a:pPr indent="0" lvl="0" marL="0" rtl="0" algn="l">
              <a:lnSpc>
                <a:spcPct val="130000"/>
              </a:lnSpc>
              <a:spcBef>
                <a:spcPts val="0"/>
              </a:spcBef>
              <a:spcAft>
                <a:spcPts val="0"/>
              </a:spcAft>
              <a:buSzPts val="3000"/>
              <a:buNone/>
            </a:pPr>
            <a:r>
              <a:t/>
            </a:r>
            <a:endParaRPr b="1" i="1"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Artifact Component 1:</a:t>
            </a:r>
            <a:r>
              <a:rPr b="1" lang="en" sz="3000"/>
              <a:t>Competencies (cont.)</a:t>
            </a:r>
            <a:endParaRPr b="1" sz="3000"/>
          </a:p>
        </p:txBody>
      </p:sp>
      <p:sp>
        <p:nvSpPr>
          <p:cNvPr id="150" name="Google Shape;150;p28"/>
          <p:cNvSpPr txBox="1"/>
          <p:nvPr>
            <p:ph idx="1" type="body"/>
          </p:nvPr>
        </p:nvSpPr>
        <p:spPr>
          <a:xfrm>
            <a:off x="311700" y="866719"/>
            <a:ext cx="8520600" cy="3299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en">
                <a:solidFill>
                  <a:schemeClr val="dk1"/>
                </a:solidFill>
              </a:rPr>
              <a:t>As you develop artifacts, you will cluster related competencies together.</a:t>
            </a:r>
            <a:endParaRPr>
              <a:solidFill>
                <a:schemeClr val="dk1"/>
              </a:solidFill>
            </a:endParaRPr>
          </a:p>
          <a:p>
            <a:pPr indent="0" lvl="0" marL="0" rtl="0" algn="l">
              <a:lnSpc>
                <a:spcPct val="100000"/>
              </a:lnSpc>
              <a:spcBef>
                <a:spcPts val="1000"/>
              </a:spcBef>
              <a:spcAft>
                <a:spcPts val="0"/>
              </a:spcAft>
              <a:buSzPts val="1800"/>
              <a:buNone/>
            </a:pPr>
            <a:r>
              <a:rPr lang="en">
                <a:solidFill>
                  <a:schemeClr val="dk1"/>
                </a:solidFill>
              </a:rPr>
              <a:t>For example, you might choose to address the following competencies in one artifact because they all relate to basic knowledge about deaf-blindness:</a:t>
            </a:r>
            <a:endParaRPr>
              <a:solidFill>
                <a:schemeClr val="dk1"/>
              </a:solidFill>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DBI.2.S1</a:t>
            </a:r>
            <a:r>
              <a:rPr lang="en">
                <a:solidFill>
                  <a:schemeClr val="dk1"/>
                </a:solidFill>
                <a:highlight>
                  <a:srgbClr val="FFFFFF"/>
                </a:highlight>
              </a:rPr>
              <a:t> Use and maintain amplification, cochlear implants, and assistive listening devices as directed</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DBI.2.S2 </a:t>
            </a:r>
            <a:r>
              <a:rPr lang="en">
                <a:solidFill>
                  <a:schemeClr val="dk1"/>
                </a:solidFill>
                <a:highlight>
                  <a:srgbClr val="FFFFFF"/>
                </a:highlight>
              </a:rPr>
              <a:t>Use and maintain glasses, low vision devices, and prostheses as directed</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DBI.2.S3</a:t>
            </a:r>
            <a:r>
              <a:rPr lang="en">
                <a:solidFill>
                  <a:schemeClr val="dk1"/>
                </a:solidFill>
                <a:highlight>
                  <a:srgbClr val="FFFFFF"/>
                </a:highlight>
              </a:rPr>
              <a:t> Maximize the use of residual vision, hearing, and touch across multiple environments</a:t>
            </a:r>
            <a:endParaRPr>
              <a:solidFill>
                <a:schemeClr val="dk1"/>
              </a:solidFill>
              <a:highlight>
                <a:srgbClr val="FFFFFF"/>
              </a:highlight>
            </a:endParaRPr>
          </a:p>
          <a:p>
            <a:pPr indent="0" lvl="0" marL="457200" rtl="0" algn="l">
              <a:lnSpc>
                <a:spcPct val="130000"/>
              </a:lnSpc>
              <a:spcBef>
                <a:spcPts val="1000"/>
              </a:spcBef>
              <a:spcAft>
                <a:spcPts val="0"/>
              </a:spcAft>
              <a:buClr>
                <a:schemeClr val="dk1"/>
              </a:buClr>
              <a:buSzPts val="1100"/>
              <a:buFont typeface="Arial"/>
              <a:buNone/>
            </a:pPr>
            <a:r>
              <a:t/>
            </a:r>
            <a:endParaRPr>
              <a:solidFill>
                <a:schemeClr val="dk1"/>
              </a:solidFill>
            </a:endParaRPr>
          </a:p>
          <a:p>
            <a:pPr indent="0" lvl="0" marL="0" rtl="0" algn="l">
              <a:lnSpc>
                <a:spcPct val="130000"/>
              </a:lnSpc>
              <a:spcBef>
                <a:spcPts val="0"/>
              </a:spcBef>
              <a:spcAft>
                <a:spcPts val="1600"/>
              </a:spcAft>
              <a:buSzPts val="1800"/>
              <a:buNone/>
            </a:pPr>
            <a:r>
              <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800"/>
              <a:buNone/>
            </a:pPr>
            <a:r>
              <a:rPr b="1" lang="en" sz="3000"/>
              <a:t>Artifact Component 1:</a:t>
            </a:r>
            <a:r>
              <a:rPr b="1" lang="en" sz="3000"/>
              <a:t>Competencies (cont.)</a:t>
            </a:r>
            <a:endParaRPr b="1" sz="3000"/>
          </a:p>
          <a:p>
            <a:pPr indent="0" lvl="0" marL="0" rtl="0" algn="ctr">
              <a:spcBef>
                <a:spcPts val="0"/>
              </a:spcBef>
              <a:spcAft>
                <a:spcPts val="0"/>
              </a:spcAft>
              <a:buClr>
                <a:schemeClr val="dk1"/>
              </a:buClr>
              <a:buSzPts val="2800"/>
              <a:buFont typeface="Arial"/>
              <a:buNone/>
            </a:pPr>
            <a:r>
              <a:t/>
            </a:r>
            <a:endParaRPr b="1" sz="3000"/>
          </a:p>
        </p:txBody>
      </p:sp>
      <p:sp>
        <p:nvSpPr>
          <p:cNvPr id="156" name="Google Shape;156;p29"/>
          <p:cNvSpPr txBox="1"/>
          <p:nvPr>
            <p:ph idx="1" type="body"/>
          </p:nvPr>
        </p:nvSpPr>
        <p:spPr>
          <a:xfrm>
            <a:off x="311700" y="866719"/>
            <a:ext cx="8520600" cy="3299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How you cluster the competencies will depend on the types of documentation you have available and what makes sense to you, but there are three rules:</a:t>
            </a:r>
            <a:endParaRPr>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You may not include more than 5 competencies in a single artifact.</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Your submission will be returned if you include more than five competencies in any artifacts.</a:t>
            </a:r>
            <a:endParaRPr sz="1800">
              <a:solidFill>
                <a:schemeClr val="dk1"/>
              </a:solidFill>
            </a:endParaRPr>
          </a:p>
          <a:p>
            <a:pPr indent="-342900" lvl="1" marL="914400" rtl="0" algn="l">
              <a:spcBef>
                <a:spcPts val="1000"/>
              </a:spcBef>
              <a:spcAft>
                <a:spcPts val="0"/>
              </a:spcAft>
              <a:buClr>
                <a:schemeClr val="dk1"/>
              </a:buClr>
              <a:buSzPts val="1800"/>
              <a:buChar char="○"/>
            </a:pPr>
            <a:r>
              <a:rPr b="1" lang="en" sz="1800">
                <a:solidFill>
                  <a:schemeClr val="dk1"/>
                </a:solidFill>
              </a:rPr>
              <a:t>Helpful Tip:</a:t>
            </a:r>
            <a:r>
              <a:rPr lang="en" sz="1800">
                <a:solidFill>
                  <a:schemeClr val="dk1"/>
                </a:solidFill>
              </a:rPr>
              <a:t> Artifacts score higher when fewer competencies are addressed</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All competencies in a single artifact must come from the </a:t>
            </a:r>
            <a:r>
              <a:rPr b="1" lang="en" u="sng">
                <a:solidFill>
                  <a:schemeClr val="dk1"/>
                </a:solidFill>
              </a:rPr>
              <a:t>same standard.</a:t>
            </a:r>
            <a:endParaRPr b="1" u="sng">
              <a:solidFill>
                <a:srgbClr val="000000"/>
              </a:solidFill>
            </a:endParaRPr>
          </a:p>
          <a:p>
            <a:pPr indent="0" lvl="0" marL="0" rtl="0" algn="l">
              <a:lnSpc>
                <a:spcPct val="115000"/>
              </a:lnSpc>
              <a:spcBef>
                <a:spcPts val="1600"/>
              </a:spcBef>
              <a:spcAft>
                <a:spcPts val="1600"/>
              </a:spcAft>
              <a:buSzPts val="1800"/>
              <a:buNone/>
            </a:pPr>
            <a:r>
              <a:t/>
            </a:r>
            <a:endParaRPr sz="22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b="1" lang="en" sz="3000"/>
              <a:t>Artifact Component 1:</a:t>
            </a:r>
            <a:r>
              <a:rPr b="1" lang="en" sz="3000"/>
              <a:t>Competencies (cont.)</a:t>
            </a:r>
            <a:endParaRPr b="1" sz="3000"/>
          </a:p>
        </p:txBody>
      </p:sp>
      <p:sp>
        <p:nvSpPr>
          <p:cNvPr id="162" name="Google Shape;162;p30"/>
          <p:cNvSpPr txBox="1"/>
          <p:nvPr>
            <p:ph idx="1" type="body"/>
          </p:nvPr>
        </p:nvSpPr>
        <p:spPr>
          <a:xfrm>
            <a:off x="311700" y="866719"/>
            <a:ext cx="8520600" cy="3736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rgbClr val="000000"/>
                </a:solidFill>
              </a:rPr>
              <a:t>The artifacts for each standard must cover all the competencies within that standard. For example, since Standard 3 contains 9 competencies, you will need at least two artifacts.</a:t>
            </a:r>
            <a:endParaRPr>
              <a:solidFill>
                <a:srgbClr val="000000"/>
              </a:solidFill>
            </a:endParaRPr>
          </a:p>
          <a:p>
            <a:pPr indent="0" lvl="0" marL="0" rtl="0" algn="l">
              <a:lnSpc>
                <a:spcPct val="130000"/>
              </a:lnSpc>
              <a:spcBef>
                <a:spcPts val="1200"/>
              </a:spcBef>
              <a:spcAft>
                <a:spcPts val="0"/>
              </a:spcAft>
              <a:buSzPts val="1800"/>
              <a:buNone/>
            </a:pPr>
            <a:r>
              <a:rPr lang="en">
                <a:solidFill>
                  <a:srgbClr val="000000"/>
                </a:solidFill>
              </a:rPr>
              <a:t>.</a:t>
            </a:r>
            <a:endParaRPr>
              <a:solidFill>
                <a:srgbClr val="000000"/>
              </a:solidFill>
            </a:endParaRPr>
          </a:p>
          <a:p>
            <a:pPr indent="0" lvl="0" marL="0" rtl="0" algn="l">
              <a:lnSpc>
                <a:spcPct val="115000"/>
              </a:lnSpc>
              <a:spcBef>
                <a:spcPts val="1600"/>
              </a:spcBef>
              <a:spcAft>
                <a:spcPts val="0"/>
              </a:spcAft>
              <a:buSzPts val="1800"/>
              <a:buNone/>
            </a:pPr>
            <a:r>
              <a:t/>
            </a:r>
            <a:endParaRPr>
              <a:solidFill>
                <a:srgbClr val="000000"/>
              </a:solidFill>
            </a:endParaRPr>
          </a:p>
          <a:p>
            <a:pPr indent="0" lvl="0" marL="0" rtl="0" algn="l">
              <a:lnSpc>
                <a:spcPct val="115000"/>
              </a:lnSpc>
              <a:spcBef>
                <a:spcPts val="1600"/>
              </a:spcBef>
              <a:spcAft>
                <a:spcPts val="1600"/>
              </a:spcAft>
              <a:buSzPts val="1800"/>
              <a:buNone/>
            </a:pPr>
            <a:r>
              <a:t/>
            </a:r>
            <a:endParaRPr sz="2200">
              <a:solidFill>
                <a:srgbClr val="000000"/>
              </a:solidFill>
            </a:endParaRPr>
          </a:p>
        </p:txBody>
      </p:sp>
      <p:graphicFrame>
        <p:nvGraphicFramePr>
          <p:cNvPr id="163" name="Google Shape;163;p30"/>
          <p:cNvGraphicFramePr/>
          <p:nvPr/>
        </p:nvGraphicFramePr>
        <p:xfrm>
          <a:off x="456313" y="1919513"/>
          <a:ext cx="3000000" cy="3000000"/>
        </p:xfrm>
        <a:graphic>
          <a:graphicData uri="http://schemas.openxmlformats.org/drawingml/2006/table">
            <a:tbl>
              <a:tblPr>
                <a:noFill/>
                <a:tableStyleId>{4144C9E4-510E-4E40-8E70-CBDBE19C0611}</a:tableStyleId>
              </a:tblPr>
              <a:tblGrid>
                <a:gridCol w="5502150"/>
                <a:gridCol w="1504150"/>
                <a:gridCol w="1225050"/>
              </a:tblGrid>
              <a:tr h="528925">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Standard</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a:t>Number of </a:t>
                      </a:r>
                      <a:r>
                        <a:rPr b="1" lang="en" sz="1100" u="none" cap="none" strike="noStrike"/>
                        <a:t>Competencies</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 Artifacts</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1: </a:t>
                      </a:r>
                      <a:r>
                        <a:rPr lang="en" sz="1000">
                          <a:solidFill>
                            <a:schemeClr val="dk1"/>
                          </a:solidFill>
                        </a:rPr>
                        <a:t>Engaging in Professional Learning and Practice within Ethical Guidelines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10</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2</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2: </a:t>
                      </a:r>
                      <a:r>
                        <a:rPr lang="en" sz="1000">
                          <a:solidFill>
                            <a:schemeClr val="dk1"/>
                          </a:solidFill>
                        </a:rPr>
                        <a:t>Understanding and Addressing Each Individual’s Developmental and Learning Needs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4</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3: </a:t>
                      </a:r>
                      <a:r>
                        <a:rPr lang="en" sz="1000">
                          <a:solidFill>
                            <a:schemeClr val="dk1"/>
                          </a:solidFill>
                        </a:rPr>
                        <a:t>Demonstrating Subject Matter Content and Specialized Curricular Knowledge</a:t>
                      </a:r>
                      <a:endParaRPr sz="1000" u="none" cap="none" strike="noStrike"/>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t>2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4: </a:t>
                      </a:r>
                      <a:r>
                        <a:rPr lang="en" sz="1000">
                          <a:solidFill>
                            <a:schemeClr val="dk1"/>
                          </a:solidFill>
                        </a:rPr>
                        <a:t>Using Assessment to Understand the Learner and the Learning Environment for Data-Based Decision Making</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t>1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5:</a:t>
                      </a:r>
                      <a:r>
                        <a:rPr lang="en" sz="1000">
                          <a:solidFill>
                            <a:schemeClr val="dk1"/>
                          </a:solidFill>
                        </a:rPr>
                        <a:t> Supporting Learning Using Effective Instruction</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4</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6: </a:t>
                      </a:r>
                      <a:r>
                        <a:rPr lang="en" sz="1000">
                          <a:solidFill>
                            <a:schemeClr val="dk1"/>
                          </a:solidFill>
                        </a:rPr>
                        <a:t>Supporting Social, Emotional, and Behavioral Growth</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3</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spcBef>
                          <a:spcPts val="0"/>
                        </a:spcBef>
                        <a:spcAft>
                          <a:spcPts val="0"/>
                        </a:spcAft>
                        <a:buClr>
                          <a:schemeClr val="dk1"/>
                        </a:buClr>
                        <a:buSzPts val="1100"/>
                        <a:buFont typeface="Arial"/>
                        <a:buNone/>
                      </a:pPr>
                      <a:r>
                        <a:rPr b="1" lang="en" sz="1000">
                          <a:solidFill>
                            <a:schemeClr val="dk1"/>
                          </a:solidFill>
                        </a:rPr>
                        <a:t>Standard 7:</a:t>
                      </a:r>
                      <a:r>
                        <a:rPr lang="en" sz="1000">
                          <a:solidFill>
                            <a:schemeClr val="dk1"/>
                          </a:solidFill>
                        </a:rPr>
                        <a:t> Collaborating with Team Members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1</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2: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Documentation</a:t>
            </a:r>
            <a:endParaRPr b="1" sz="3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Documentation</a:t>
            </a:r>
            <a:endParaRPr b="1" sz="3000"/>
          </a:p>
        </p:txBody>
      </p:sp>
      <p:sp>
        <p:nvSpPr>
          <p:cNvPr id="174" name="Google Shape;174;p32"/>
          <p:cNvSpPr txBox="1"/>
          <p:nvPr>
            <p:ph idx="1" type="body"/>
          </p:nvPr>
        </p:nvSpPr>
        <p:spPr>
          <a:xfrm>
            <a:off x="457200" y="666750"/>
            <a:ext cx="8229600" cy="4185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rPr>
              <a:t>Documentation refers to materials from your work or training activities that support the knowledge and skill competencies in the CEC standards. Each artifact must contain one or more pieces of documentation.</a:t>
            </a:r>
            <a:endParaRPr sz="1800">
              <a:solidFill>
                <a:schemeClr val="dk1"/>
              </a:solidFill>
            </a:endParaRPr>
          </a:p>
          <a:p>
            <a:pPr indent="0" lvl="0" marL="0" rtl="0" algn="l">
              <a:lnSpc>
                <a:spcPct val="130000"/>
              </a:lnSpc>
              <a:spcBef>
                <a:spcPts val="1000"/>
              </a:spcBef>
              <a:spcAft>
                <a:spcPts val="0"/>
              </a:spcAft>
              <a:buSzPts val="3000"/>
              <a:buNone/>
            </a:pPr>
            <a:r>
              <a:rPr lang="en" sz="1800">
                <a:solidFill>
                  <a:schemeClr val="dk1"/>
                </a:solidFill>
              </a:rPr>
              <a:t>There are 8 different types of documentation that you can use:</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Photo work samples (multiple photos of a skill</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Video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Written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Completed coursework assignments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Professional development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Self-study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Performance evaluations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Reports of formal observations of the intervener</a:t>
            </a:r>
            <a:endParaRPr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i="1" lang="en" sz="1800">
                <a:solidFill>
                  <a:schemeClr val="dk1"/>
                </a:solidFill>
              </a:rPr>
              <a:t>Note: </a:t>
            </a:r>
            <a:r>
              <a:rPr i="1" lang="en" sz="1800" u="sng">
                <a:solidFill>
                  <a:schemeClr val="dk1"/>
                </a:solidFill>
                <a:hlinkClick r:id="rId3">
                  <a:extLst>
                    <a:ext uri="{A12FA001-AC4F-418D-AE19-62706E023703}">
                      <ahyp:hlinkClr val="tx"/>
                    </a:ext>
                  </a:extLst>
                </a:hlinkClick>
              </a:rPr>
              <a:t>Documentation Information and Formats</a:t>
            </a:r>
            <a:r>
              <a:rPr b="1" i="1" lang="en" sz="1800">
                <a:solidFill>
                  <a:schemeClr val="dk1"/>
                </a:solidFill>
              </a:rPr>
              <a:t> defines the types of documentation.</a:t>
            </a:r>
            <a:endParaRPr b="1" i="1"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2400">
              <a:solidFill>
                <a:schemeClr val="dk1"/>
              </a:solidFill>
            </a:endParaRPr>
          </a:p>
        </p:txBody>
      </p:sp>
      <p:pic>
        <p:nvPicPr>
          <p:cNvPr descr="An open file folder. " id="175" name="Google Shape;175;p32"/>
          <p:cNvPicPr preferRelativeResize="0"/>
          <p:nvPr/>
        </p:nvPicPr>
        <p:blipFill rotWithShape="1">
          <a:blip r:embed="rId4">
            <a:alphaModFix/>
          </a:blip>
          <a:srcRect b="0" l="0" r="0" t="0"/>
          <a:stretch/>
        </p:blipFill>
        <p:spPr>
          <a:xfrm>
            <a:off x="6288475" y="2272464"/>
            <a:ext cx="1633836" cy="1506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27594"/>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Have Your Handouts Handy!</a:t>
            </a:r>
            <a:endParaRPr b="1" sz="2500"/>
          </a:p>
        </p:txBody>
      </p:sp>
      <p:sp>
        <p:nvSpPr>
          <p:cNvPr id="69" name="Google Shape;69;p15"/>
          <p:cNvSpPr txBox="1"/>
          <p:nvPr>
            <p:ph idx="1" type="body"/>
          </p:nvPr>
        </p:nvSpPr>
        <p:spPr>
          <a:xfrm>
            <a:off x="311700" y="1152469"/>
            <a:ext cx="8520600" cy="341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chemeClr val="dk1"/>
                </a:solidFill>
              </a:rPr>
              <a:t>This slide deck references the following handouts:</a:t>
            </a:r>
            <a:endParaRPr sz="2200">
              <a:solidFill>
                <a:schemeClr val="dk1"/>
              </a:solidFill>
            </a:endParaRPr>
          </a:p>
          <a:p>
            <a:pPr indent="-368300" lvl="0" marL="457200" rtl="0" algn="l">
              <a:lnSpc>
                <a:spcPct val="130000"/>
              </a:lnSpc>
              <a:spcBef>
                <a:spcPts val="1200"/>
              </a:spcBef>
              <a:spcAft>
                <a:spcPts val="0"/>
              </a:spcAft>
              <a:buSzPts val="2200"/>
              <a:buChar char="●"/>
            </a:pPr>
            <a:r>
              <a:rPr lang="en" sz="2200" u="sng">
                <a:solidFill>
                  <a:schemeClr val="hlink"/>
                </a:solidFill>
                <a:hlinkClick r:id="rId3"/>
              </a:rPr>
              <a:t>Documentation Information and Formats</a:t>
            </a:r>
            <a:endParaRPr sz="2200"/>
          </a:p>
          <a:p>
            <a:pPr indent="-368300" lvl="0" marL="457200" rtl="0" algn="l">
              <a:lnSpc>
                <a:spcPct val="130000"/>
              </a:lnSpc>
              <a:spcBef>
                <a:spcPts val="0"/>
              </a:spcBef>
              <a:spcAft>
                <a:spcPts val="0"/>
              </a:spcAft>
              <a:buSzPts val="2200"/>
              <a:buChar char="●"/>
            </a:pPr>
            <a:r>
              <a:rPr lang="en" sz="2200" u="sng">
                <a:solidFill>
                  <a:schemeClr val="hlink"/>
                </a:solidFill>
                <a:hlinkClick r:id="rId4"/>
              </a:rPr>
              <a:t>Explanation and Submission Prompts</a:t>
            </a:r>
            <a:endParaRPr sz="2200"/>
          </a:p>
          <a:p>
            <a:pPr indent="0" lvl="0" marL="0" rtl="0" algn="l">
              <a:lnSpc>
                <a:spcPct val="150000"/>
              </a:lnSpc>
              <a:spcBef>
                <a:spcPts val="1200"/>
              </a:spcBef>
              <a:spcAft>
                <a:spcPts val="0"/>
              </a:spcAft>
              <a:buNone/>
            </a:pPr>
            <a:r>
              <a:t/>
            </a:r>
            <a:endParaRPr sz="2200"/>
          </a:p>
          <a:p>
            <a:pPr indent="0" lvl="0" marL="0" rtl="0" algn="l">
              <a:lnSpc>
                <a:spcPct val="115000"/>
              </a:lnSpc>
              <a:spcBef>
                <a:spcPts val="1600"/>
              </a:spcBef>
              <a:spcAft>
                <a:spcPts val="1600"/>
              </a:spcAft>
              <a:buSzPts val="1800"/>
              <a:buNone/>
            </a:pPr>
            <a:r>
              <a:t/>
            </a:r>
            <a:endParaRPr sz="22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457200" y="291879"/>
            <a:ext cx="8229600" cy="618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Work Samples</a:t>
            </a:r>
            <a:endParaRPr b="1" sz="3000"/>
          </a:p>
        </p:txBody>
      </p:sp>
      <p:sp>
        <p:nvSpPr>
          <p:cNvPr id="181" name="Google Shape;181;p33"/>
          <p:cNvSpPr txBox="1"/>
          <p:nvPr>
            <p:ph idx="1" type="body"/>
          </p:nvPr>
        </p:nvSpPr>
        <p:spPr>
          <a:xfrm>
            <a:off x="457200" y="895350"/>
            <a:ext cx="4607400" cy="3860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600"/>
              </a:spcBef>
              <a:spcAft>
                <a:spcPts val="0"/>
              </a:spcAft>
              <a:buClr>
                <a:schemeClr val="dk1"/>
              </a:buClr>
              <a:buSzPts val="1100"/>
              <a:buFont typeface="Arial"/>
              <a:buNone/>
            </a:pPr>
            <a:r>
              <a:rPr lang="en" sz="1800">
                <a:solidFill>
                  <a:schemeClr val="dk1"/>
                </a:solidFill>
              </a:rPr>
              <a:t>Work samples, as the name implies, are photos, videos, or written items from your work. Because they are typically related to interactions with a specific individual they are likely to be helpful in demonstrating both knowledge and skill competencies.</a:t>
            </a:r>
            <a:endParaRPr sz="1800">
              <a:solidFill>
                <a:schemeClr val="dk1"/>
              </a:solidFill>
            </a:endParaRPr>
          </a:p>
          <a:p>
            <a:pPr indent="0" lvl="0" marL="0" rtl="0" algn="l">
              <a:lnSpc>
                <a:spcPct val="130000"/>
              </a:lnSpc>
              <a:spcBef>
                <a:spcPts val="1000"/>
              </a:spcBef>
              <a:spcAft>
                <a:spcPts val="0"/>
              </a:spcAft>
              <a:buClr>
                <a:schemeClr val="dk1"/>
              </a:buClr>
              <a:buSzPts val="1100"/>
              <a:buFont typeface="Arial"/>
              <a:buNone/>
            </a:pPr>
            <a:r>
              <a:rPr lang="en" sz="1800">
                <a:solidFill>
                  <a:schemeClr val="dk1"/>
                </a:solidFill>
              </a:rPr>
              <a:t>As often as possible, these should be from real-life situations rather than role-playing activities (see</a:t>
            </a:r>
            <a:r>
              <a:rPr lang="en" sz="1800"/>
              <a:t> </a:t>
            </a:r>
            <a:r>
              <a:rPr lang="en" sz="1800" u="sng">
                <a:solidFill>
                  <a:schemeClr val="accent5"/>
                </a:solidFill>
                <a:hlinkClick r:id="rId3">
                  <a:extLst>
                    <a:ext uri="{A12FA001-AC4F-418D-AE19-62706E023703}">
                      <ahyp:hlinkClr val="tx"/>
                    </a:ext>
                  </a:extLst>
                </a:hlinkClick>
              </a:rPr>
              <a:t>Documentation Information and Formats</a:t>
            </a:r>
            <a:r>
              <a:rPr lang="en" sz="1800">
                <a:solidFill>
                  <a:schemeClr val="dk1"/>
                </a:solidFill>
              </a:rPr>
              <a:t> for details about when role-playing is acceptable).</a:t>
            </a:r>
            <a:endParaRPr sz="1800">
              <a:solidFill>
                <a:schemeClr val="dk1"/>
              </a:solidFill>
            </a:endParaRPr>
          </a:p>
          <a:p>
            <a:pPr indent="0" lvl="0" marL="0" rtl="0" algn="l">
              <a:lnSpc>
                <a:spcPct val="100000"/>
              </a:lnSpc>
              <a:spcBef>
                <a:spcPts val="600"/>
              </a:spcBef>
              <a:spcAft>
                <a:spcPts val="0"/>
              </a:spcAft>
              <a:buClr>
                <a:schemeClr val="dk1"/>
              </a:buClr>
              <a:buSzPts val="1100"/>
              <a:buFont typeface="Arial"/>
              <a:buNone/>
            </a:pPr>
            <a:r>
              <a:t/>
            </a:r>
            <a:endParaRPr sz="1800"/>
          </a:p>
        </p:txBody>
      </p:sp>
      <p:sp>
        <p:nvSpPr>
          <p:cNvPr id="182" name="Google Shape;182;p33"/>
          <p:cNvSpPr txBox="1"/>
          <p:nvPr>
            <p:ph idx="2" type="body"/>
          </p:nvPr>
        </p:nvSpPr>
        <p:spPr>
          <a:xfrm>
            <a:off x="4991899" y="886500"/>
            <a:ext cx="39945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Photo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Video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Written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Completed coursework assignments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Professional development products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Self-study products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Performance evaluations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Reports of formal observations of the intervener</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Photo Work Samples</a:t>
            </a:r>
            <a:endParaRPr b="1" sz="3000"/>
          </a:p>
        </p:txBody>
      </p:sp>
      <p:sp>
        <p:nvSpPr>
          <p:cNvPr id="188" name="Google Shape;188;p34"/>
          <p:cNvSpPr txBox="1"/>
          <p:nvPr>
            <p:ph idx="1" type="body"/>
          </p:nvPr>
        </p:nvSpPr>
        <p:spPr>
          <a:xfrm>
            <a:off x="457200" y="819150"/>
            <a:ext cx="8229600" cy="40704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Examples of photo work samples include:</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A series of photographs that show your use of specific knowledge and skills when interacting with a student or client (see the </a:t>
            </a:r>
            <a:r>
              <a:rPr lang="en">
                <a:solidFill>
                  <a:schemeClr val="dk1"/>
                </a:solidFill>
              </a:rPr>
              <a:t>description</a:t>
            </a:r>
            <a:r>
              <a:rPr lang="en">
                <a:solidFill>
                  <a:schemeClr val="dk1"/>
                </a:solidFill>
              </a:rPr>
              <a:t> of Photo Work Sample in </a:t>
            </a:r>
            <a:r>
              <a:rPr lang="en"/>
              <a:t> </a:t>
            </a:r>
            <a:r>
              <a:rPr lang="en" u="sng">
                <a:solidFill>
                  <a:schemeClr val="accent5"/>
                </a:solidFill>
                <a:hlinkClick r:id="rId3">
                  <a:extLst>
                    <a:ext uri="{A12FA001-AC4F-418D-AE19-62706E023703}">
                      <ahyp:hlinkClr val="tx"/>
                    </a:ext>
                  </a:extLst>
                </a:hlinkClick>
              </a:rPr>
              <a:t>Documentation Information and Formats</a:t>
            </a:r>
            <a:r>
              <a:rPr lang="en">
                <a:solidFill>
                  <a:schemeClr val="dk1"/>
                </a:solidFill>
              </a:rPr>
              <a:t>.</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Photos of a product (e.g., calendar box, communication dictionary) that you created independently or in collaboration with others to benefit your student or client.</a:t>
            </a:r>
            <a:endParaRPr>
              <a:solidFill>
                <a:schemeClr val="dk1"/>
              </a:solidFill>
            </a:endParaRPr>
          </a:p>
          <a:p>
            <a:pPr indent="0" lvl="0" marL="457200" rtl="0" algn="l">
              <a:lnSpc>
                <a:spcPct val="130000"/>
              </a:lnSpc>
              <a:spcBef>
                <a:spcPts val="1200"/>
              </a:spcBef>
              <a:spcAft>
                <a:spcPts val="0"/>
              </a:spcAft>
              <a:buNone/>
            </a:pPr>
            <a:r>
              <a:t/>
            </a:r>
            <a:endParaRPr>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rPr lang="en" sz="1800">
                <a:solidFill>
                  <a:schemeClr val="dk1"/>
                </a:solidFill>
              </a:rPr>
              <a:t>Photos can be inserted into a document or slide presentation for display. </a:t>
            </a:r>
            <a:endParaRPr sz="1800">
              <a:solidFill>
                <a:schemeClr val="dk1"/>
              </a:solidFill>
            </a:endParaRPr>
          </a:p>
        </p:txBody>
      </p:sp>
      <p:pic>
        <p:nvPicPr>
          <p:cNvPr descr="A drawing of a folder with files and pictures inside. " id="189" name="Google Shape;189;p34"/>
          <p:cNvPicPr preferRelativeResize="0"/>
          <p:nvPr/>
        </p:nvPicPr>
        <p:blipFill rotWithShape="1">
          <a:blip r:embed="rId4">
            <a:alphaModFix/>
          </a:blip>
          <a:srcRect b="0" l="0" r="0" t="0"/>
          <a:stretch/>
        </p:blipFill>
        <p:spPr>
          <a:xfrm>
            <a:off x="3586775" y="3588138"/>
            <a:ext cx="1970458" cy="10714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457200" y="205984"/>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3600"/>
              <a:buNone/>
            </a:pPr>
            <a:r>
              <a:rPr b="1" lang="en" sz="3000"/>
              <a:t>Video Work Samples</a:t>
            </a:r>
            <a:endParaRPr b="1" sz="3000"/>
          </a:p>
        </p:txBody>
      </p:sp>
      <p:sp>
        <p:nvSpPr>
          <p:cNvPr id="195" name="Google Shape;195;p35"/>
          <p:cNvSpPr txBox="1"/>
          <p:nvPr>
            <p:ph idx="1" type="body"/>
          </p:nvPr>
        </p:nvSpPr>
        <p:spPr>
          <a:xfrm>
            <a:off x="421500" y="814400"/>
            <a:ext cx="82296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Video work samples are excellent for illustrating how you apply intervention strategies with a student or client in educational, home, or community settings. </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Videos provide an opportunity to demonstrate a wide range of knowledge and skills more clearly than other types of artifacts.</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The length of the video will vary depending on what you want to showcase.</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You can use the same video clip in more than one artifact (this applies to other pieces of documentation as well).</a:t>
            </a:r>
            <a:endParaRPr>
              <a:solidFill>
                <a:schemeClr val="dk1"/>
              </a:solidFill>
              <a:highlight>
                <a:srgbClr val="FFFFFF"/>
              </a:highlight>
            </a:endParaRPr>
          </a:p>
        </p:txBody>
      </p:sp>
      <p:pic>
        <p:nvPicPr>
          <p:cNvPr descr="A pair of light skinned holds up a a phone with a video about to play. " id="196" name="Google Shape;196;p35"/>
          <p:cNvPicPr preferRelativeResize="0"/>
          <p:nvPr/>
        </p:nvPicPr>
        <p:blipFill rotWithShape="1">
          <a:blip r:embed="rId3">
            <a:alphaModFix/>
          </a:blip>
          <a:srcRect b="0" l="0" r="0" t="0"/>
          <a:stretch/>
        </p:blipFill>
        <p:spPr>
          <a:xfrm>
            <a:off x="6366225" y="3461142"/>
            <a:ext cx="2320574" cy="13270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457200" y="205984"/>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3600"/>
              <a:buNone/>
            </a:pPr>
            <a:r>
              <a:rPr b="1" lang="en" sz="3000"/>
              <a:t>Video Work Samples (cont.)</a:t>
            </a:r>
            <a:endParaRPr b="1" sz="3000"/>
          </a:p>
        </p:txBody>
      </p:sp>
      <p:sp>
        <p:nvSpPr>
          <p:cNvPr id="202" name="Google Shape;202;p36"/>
          <p:cNvSpPr txBox="1"/>
          <p:nvPr>
            <p:ph idx="1" type="body"/>
          </p:nvPr>
        </p:nvSpPr>
        <p:spPr>
          <a:xfrm>
            <a:off x="421500" y="757256"/>
            <a:ext cx="8229600" cy="427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3000"/>
              <a:buNone/>
            </a:pPr>
            <a:r>
              <a:rPr lang="en">
                <a:solidFill>
                  <a:schemeClr val="dk1"/>
                </a:solidFill>
                <a:highlight>
                  <a:srgbClr val="FFFFFF"/>
                </a:highlight>
              </a:rPr>
              <a:t>This video shows a student and his teacher during an exercise routine. It’s a lengthy video (about 9 minutes), and you don’t need to watch the entire thing, but it should give you an idea of the range of competencies that can be demonstrated in a single video.</a:t>
            </a:r>
            <a:endParaRPr sz="1800">
              <a:solidFill>
                <a:schemeClr val="dk1"/>
              </a:solidFill>
              <a:highlight>
                <a:srgbClr val="FFFFFF"/>
              </a:highlight>
            </a:endParaRPr>
          </a:p>
          <a:p>
            <a:pPr indent="0" lvl="0" marL="0" rtl="0" algn="l">
              <a:lnSpc>
                <a:spcPct val="100000"/>
              </a:lnSpc>
              <a:spcBef>
                <a:spcPts val="1000"/>
              </a:spcBef>
              <a:spcAft>
                <a:spcPts val="0"/>
              </a:spcAft>
              <a:buSzPts val="3000"/>
              <a:buNone/>
            </a:pPr>
            <a:r>
              <a:rPr lang="en" sz="1800">
                <a:solidFill>
                  <a:schemeClr val="dk1"/>
                </a:solidFill>
                <a:highlight>
                  <a:srgbClr val="FFFFFF"/>
                </a:highlight>
              </a:rPr>
              <a:t>What competencies do you see this teacher demonstrating?</a:t>
            </a:r>
            <a:endParaRPr sz="1800">
              <a:solidFill>
                <a:schemeClr val="dk1"/>
              </a:solidFill>
              <a:highlight>
                <a:srgbClr val="FFFFFF"/>
              </a:highlight>
            </a:endParaRPr>
          </a:p>
          <a:p>
            <a:pPr indent="0" lvl="0" marL="0" rtl="0" algn="l">
              <a:lnSpc>
                <a:spcPct val="100000"/>
              </a:lnSpc>
              <a:spcBef>
                <a:spcPts val="1000"/>
              </a:spcBef>
              <a:spcAft>
                <a:spcPts val="0"/>
              </a:spcAft>
              <a:buSzPts val="3000"/>
              <a:buNone/>
            </a:pPr>
            <a:r>
              <a:rPr lang="en" u="sng">
                <a:solidFill>
                  <a:schemeClr val="hlink"/>
                </a:solidFill>
                <a:highlight>
                  <a:srgbClr val="FFFFFF"/>
                </a:highlight>
                <a:hlinkClick r:id="rId3"/>
              </a:rPr>
              <a:t>Video link </a:t>
            </a:r>
            <a:endParaRPr sz="1800">
              <a:solidFill>
                <a:schemeClr val="dk1"/>
              </a:solidFill>
              <a:highlight>
                <a:srgbClr val="FFFFFF"/>
              </a:highlight>
            </a:endParaRPr>
          </a:p>
        </p:txBody>
      </p:sp>
      <p:pic>
        <p:nvPicPr>
          <p:cNvPr descr="Visual Video Descption:&#10;https://docs.google.com/document/d/1MB5uaGzT7H4FRD_09bBcjN-YWdV_cSOrFgsu1eaDMkg/" id="203" name="Google Shape;203;p36" title="Jason &amp; Matt: Exercise Routine">
            <a:hlinkClick r:id="rId4"/>
          </p:cNvPr>
          <p:cNvPicPr preferRelativeResize="0"/>
          <p:nvPr/>
        </p:nvPicPr>
        <p:blipFill rotWithShape="1">
          <a:blip r:embed="rId5">
            <a:alphaModFix/>
          </a:blip>
          <a:srcRect b="0" l="0" r="0" t="0"/>
          <a:stretch/>
        </p:blipFill>
        <p:spPr>
          <a:xfrm>
            <a:off x="2713775" y="2533912"/>
            <a:ext cx="3032588" cy="2274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333769"/>
            <a:ext cx="8520600" cy="42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00"/>
              <a:t>Video Work Samples (cont. )</a:t>
            </a:r>
            <a:endParaRPr b="1" sz="3000"/>
          </a:p>
        </p:txBody>
      </p:sp>
      <p:sp>
        <p:nvSpPr>
          <p:cNvPr id="209" name="Google Shape;209;p37"/>
          <p:cNvSpPr txBox="1"/>
          <p:nvPr>
            <p:ph idx="1" type="body"/>
          </p:nvPr>
        </p:nvSpPr>
        <p:spPr>
          <a:xfrm>
            <a:off x="311700" y="864346"/>
            <a:ext cx="8520600" cy="40788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1000"/>
              </a:spcBef>
              <a:spcAft>
                <a:spcPts val="0"/>
              </a:spcAft>
              <a:buNone/>
            </a:pPr>
            <a:r>
              <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You are encouraged to include as many video work samples as possible in your portfolio.</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Submissions that contain videos score much higher than those that do not.</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Submissions with multiple videos have a successful pass rate of greater than 75%.</a:t>
            </a:r>
            <a:endParaRPr>
              <a:solidFill>
                <a:srgbClr val="FF0000"/>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Videos make complex ideas easier to understand: they clearly show processes and results, helping people grasp difficult concepts quickly.</a:t>
            </a:r>
            <a:endParaRPr>
              <a:solidFill>
                <a:schemeClr val="dk1"/>
              </a:solidFill>
            </a:endParaRPr>
          </a:p>
          <a:p>
            <a:pPr indent="0" lvl="0" marL="0" rtl="0" algn="l">
              <a:lnSpc>
                <a:spcPct val="100000"/>
              </a:lnSpc>
              <a:spcBef>
                <a:spcPts val="1000"/>
              </a:spcBef>
              <a:spcAft>
                <a:spcPts val="0"/>
              </a:spcAft>
              <a:buNone/>
            </a:pPr>
            <a:r>
              <a:t/>
            </a:r>
            <a:endParaRPr>
              <a:solidFill>
                <a:schemeClr val="dk1"/>
              </a:solidFill>
            </a:endParaRPr>
          </a:p>
          <a:p>
            <a:pPr indent="0" lvl="0" marL="0" rtl="0" algn="l">
              <a:lnSpc>
                <a:spcPct val="100000"/>
              </a:lnSpc>
              <a:spcBef>
                <a:spcPts val="1000"/>
              </a:spcBef>
              <a:spcAft>
                <a:spcPts val="0"/>
              </a:spcAft>
              <a:buNone/>
            </a:pPr>
            <a:r>
              <a:t/>
            </a:r>
            <a:endParaRPr>
              <a:solidFill>
                <a:schemeClr val="dk1"/>
              </a:solidFill>
              <a:highlight>
                <a:srgbClr val="FFFF00"/>
              </a:highlight>
            </a:endParaRPr>
          </a:p>
          <a:p>
            <a:pPr indent="0" lvl="0" marL="457200" rtl="0" algn="l">
              <a:lnSpc>
                <a:spcPct val="100000"/>
              </a:lnSpc>
              <a:spcBef>
                <a:spcPts val="1000"/>
              </a:spcBef>
              <a:spcAft>
                <a:spcPts val="1000"/>
              </a:spcAft>
              <a:buNone/>
            </a:pPr>
            <a:r>
              <a:t/>
            </a:r>
            <a:endParaRPr>
              <a:solidFill>
                <a:schemeClr val="dk1"/>
              </a:solidFill>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457200" y="205984"/>
            <a:ext cx="8229600" cy="536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Written Work Samples</a:t>
            </a:r>
            <a:endParaRPr b="1" sz="3000"/>
          </a:p>
        </p:txBody>
      </p:sp>
      <p:sp>
        <p:nvSpPr>
          <p:cNvPr id="215" name="Google Shape;215;p38"/>
          <p:cNvSpPr txBox="1"/>
          <p:nvPr>
            <p:ph idx="1" type="body"/>
          </p:nvPr>
        </p:nvSpPr>
        <p:spPr>
          <a:xfrm>
            <a:off x="410075" y="736594"/>
            <a:ext cx="8229600" cy="4001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highlight>
                  <a:srgbClr val="FFFFFF"/>
                </a:highlight>
              </a:rPr>
              <a:t>A written work sample refers to a written product you created (either independently or in collaboration with others) to benefit your student or client. Examples include: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Completed data sheets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Notes home to parents explaining what a student did that day</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Logs shared with other team members detailing a student’s activities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Teaching materials</a:t>
            </a:r>
            <a:br>
              <a:rPr lang="en">
                <a:solidFill>
                  <a:schemeClr val="dk1"/>
                </a:solidFill>
                <a:highlight>
                  <a:srgbClr val="FFFFFF"/>
                </a:highlight>
              </a:rPr>
            </a:br>
            <a:endParaRPr>
              <a:solidFill>
                <a:schemeClr val="dk1"/>
              </a:solidFill>
              <a:highlight>
                <a:srgbClr val="FFFFFF"/>
              </a:highlight>
            </a:endParaRPr>
          </a:p>
          <a:p>
            <a:pPr indent="0" lvl="0" marL="0" rtl="0" algn="l">
              <a:spcBef>
                <a:spcPts val="1200"/>
              </a:spcBef>
              <a:spcAft>
                <a:spcPts val="0"/>
              </a:spcAft>
              <a:buNone/>
            </a:pPr>
            <a:r>
              <a:rPr b="1" i="1" lang="en">
                <a:solidFill>
                  <a:schemeClr val="dk1"/>
                </a:solidFill>
                <a:highlight>
                  <a:srgbClr val="FFFFFF"/>
                </a:highlight>
              </a:rPr>
              <a:t>Be sure to block out your student/client’s name and any other identifying information before including documents in your submission.</a:t>
            </a:r>
            <a:endParaRPr b="1" i="1">
              <a:solidFill>
                <a:schemeClr val="dk1"/>
              </a:solidFill>
              <a:highlight>
                <a:srgbClr val="FFFFFF"/>
              </a:highlight>
            </a:endParaRPr>
          </a:p>
          <a:p>
            <a:pPr indent="0" lvl="0" marL="0" rtl="0" algn="l">
              <a:lnSpc>
                <a:spcPct val="130000"/>
              </a:lnSpc>
              <a:spcBef>
                <a:spcPts val="1200"/>
              </a:spcBef>
              <a:spcAft>
                <a:spcPts val="0"/>
              </a:spcAft>
              <a:buSzPts val="3000"/>
              <a:buNone/>
            </a:pPr>
            <a:r>
              <a:t/>
            </a:r>
            <a:endParaRPr>
              <a:solidFill>
                <a:schemeClr val="dk1"/>
              </a:solidFill>
              <a:highlight>
                <a:srgbClr val="FFFFFF"/>
              </a:highlight>
            </a:endParaRPr>
          </a:p>
          <a:p>
            <a:pPr indent="0" lvl="0" marL="0" rtl="0" algn="l">
              <a:lnSpc>
                <a:spcPct val="100000"/>
              </a:lnSpc>
              <a:spcBef>
                <a:spcPts val="1000"/>
              </a:spcBef>
              <a:spcAft>
                <a:spcPts val="0"/>
              </a:spcAft>
              <a:buSzPts val="3000"/>
              <a:buNone/>
            </a:pPr>
            <a:r>
              <a:t/>
            </a:r>
            <a:endParaRPr sz="2400">
              <a:solidFill>
                <a:schemeClr val="dk1"/>
              </a:solidFill>
              <a:highlight>
                <a:srgbClr val="FFFFFF"/>
              </a:highlight>
            </a:endParaRPr>
          </a:p>
          <a:p>
            <a:pPr indent="0" lvl="0" marL="0" rtl="0" algn="l">
              <a:lnSpc>
                <a:spcPct val="100000"/>
              </a:lnSpc>
              <a:spcBef>
                <a:spcPts val="1000"/>
              </a:spcBef>
              <a:spcAft>
                <a:spcPts val="0"/>
              </a:spcAft>
              <a:buSzPts val="3000"/>
              <a:buNone/>
            </a:pPr>
            <a:r>
              <a:t/>
            </a:r>
            <a:endParaRPr sz="2400">
              <a:solidFill>
                <a:schemeClr val="dk1"/>
              </a:solidFill>
              <a:highlight>
                <a:srgbClr val="FFFFFF"/>
              </a:highlight>
            </a:endParaRPr>
          </a:p>
          <a:p>
            <a:pPr indent="0" lvl="0" marL="0" rtl="0" algn="l">
              <a:lnSpc>
                <a:spcPct val="100000"/>
              </a:lnSpc>
              <a:spcBef>
                <a:spcPts val="600"/>
              </a:spcBef>
              <a:spcAft>
                <a:spcPts val="0"/>
              </a:spcAft>
              <a:buSzPts val="3000"/>
              <a:buNone/>
            </a:pPr>
            <a:r>
              <a:t/>
            </a:r>
            <a:endParaRPr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638569"/>
            <a:ext cx="8520600" cy="42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Assignments and Other </a:t>
            </a:r>
            <a:endParaRPr b="1" sz="3000"/>
          </a:p>
          <a:p>
            <a:pPr indent="0" lvl="0" marL="0" rtl="0" algn="ctr">
              <a:lnSpc>
                <a:spcPct val="100000"/>
              </a:lnSpc>
              <a:spcBef>
                <a:spcPts val="0"/>
              </a:spcBef>
              <a:spcAft>
                <a:spcPts val="0"/>
              </a:spcAft>
              <a:buClr>
                <a:schemeClr val="dk1"/>
              </a:buClr>
              <a:buSzPts val="1100"/>
              <a:buFont typeface="Arial"/>
              <a:buNone/>
            </a:pPr>
            <a:r>
              <a:rPr b="1" lang="en" sz="3000"/>
              <a:t>Learning Products </a:t>
            </a:r>
            <a:endParaRPr b="1" sz="3000"/>
          </a:p>
        </p:txBody>
      </p:sp>
      <p:sp>
        <p:nvSpPr>
          <p:cNvPr id="221" name="Google Shape;221;p39"/>
          <p:cNvSpPr txBox="1"/>
          <p:nvPr>
            <p:ph idx="1" type="body"/>
          </p:nvPr>
        </p:nvSpPr>
        <p:spPr>
          <a:xfrm>
            <a:off x="457200" y="1200150"/>
            <a:ext cx="3994500" cy="258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 sz="1800">
                <a:solidFill>
                  <a:schemeClr val="dk1"/>
                </a:solidFill>
              </a:rPr>
              <a:t>Coursework assignments and professional development and self-study products can be very helpful for demonstrating knowledge competencies.</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rPr lang="en" sz="1800">
                <a:solidFill>
                  <a:schemeClr val="dk1"/>
                </a:solidFill>
              </a:rPr>
              <a:t>Documentation from these items must show the attainment of specific knowledge and skills. Transcripts, syllabi, and certificates of attendance or completion are not sufficient.</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
        <p:nvSpPr>
          <p:cNvPr id="222" name="Google Shape;222;p39"/>
          <p:cNvSpPr txBox="1"/>
          <p:nvPr>
            <p:ph idx="2" type="body"/>
          </p:nvPr>
        </p:nvSpPr>
        <p:spPr>
          <a:xfrm>
            <a:off x="4832400" y="1169156"/>
            <a:ext cx="3999900" cy="2562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Photo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Video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Written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Completed coursework assignments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Professional development products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Self-study products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Performance evaluations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Reports of formal observations of the intervener</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311700" y="790969"/>
            <a:ext cx="8520600" cy="42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Assignments and Other </a:t>
            </a:r>
            <a:endParaRPr b="1" sz="3000"/>
          </a:p>
          <a:p>
            <a:pPr indent="0" lvl="0" marL="0" rtl="0" algn="ctr">
              <a:lnSpc>
                <a:spcPct val="100000"/>
              </a:lnSpc>
              <a:spcBef>
                <a:spcPts val="0"/>
              </a:spcBef>
              <a:spcAft>
                <a:spcPts val="0"/>
              </a:spcAft>
              <a:buClr>
                <a:schemeClr val="dk1"/>
              </a:buClr>
              <a:buSzPts val="1100"/>
              <a:buFont typeface="Arial"/>
              <a:buNone/>
            </a:pPr>
            <a:r>
              <a:rPr b="1" lang="en" sz="3000"/>
              <a:t>Learning Products (cont.)</a:t>
            </a:r>
            <a:endParaRPr b="1" sz="3000"/>
          </a:p>
        </p:txBody>
      </p:sp>
      <p:sp>
        <p:nvSpPr>
          <p:cNvPr id="228" name="Google Shape;228;p40"/>
          <p:cNvSpPr txBox="1"/>
          <p:nvPr>
            <p:ph idx="1" type="body"/>
          </p:nvPr>
        </p:nvSpPr>
        <p:spPr>
          <a:xfrm>
            <a:off x="568500" y="1341975"/>
            <a:ext cx="8007000" cy="2580900"/>
          </a:xfrm>
          <a:prstGeom prst="rect">
            <a:avLst/>
          </a:prstGeom>
          <a:noFill/>
          <a:ln>
            <a:noFill/>
          </a:ln>
        </p:spPr>
        <p:txBody>
          <a:bodyPr anchorCtr="0" anchor="t" bIns="91425" lIns="91425" spcFirstLastPara="1" rIns="91425" wrap="square" tIns="91425">
            <a:noAutofit/>
          </a:bodyPr>
          <a:lstStyle/>
          <a:p>
            <a:pPr indent="-342900" lvl="0" marL="457200" rtl="0" algn="l">
              <a:spcBef>
                <a:spcPts val="1200"/>
              </a:spcBef>
              <a:spcAft>
                <a:spcPts val="0"/>
              </a:spcAft>
              <a:buClr>
                <a:schemeClr val="dk1"/>
              </a:buClr>
              <a:buSzPts val="1800"/>
              <a:buFont typeface="Tahoma"/>
              <a:buChar char="●"/>
            </a:pPr>
            <a:r>
              <a:rPr b="1" lang="en" sz="1800">
                <a:solidFill>
                  <a:schemeClr val="dk1"/>
                </a:solidFill>
                <a:highlight>
                  <a:schemeClr val="lt1"/>
                </a:highlight>
              </a:rPr>
              <a:t>Completed coursework</a:t>
            </a:r>
            <a:r>
              <a:rPr lang="en" sz="1800">
                <a:solidFill>
                  <a:schemeClr val="dk1"/>
                </a:solidFill>
                <a:highlight>
                  <a:schemeClr val="lt1"/>
                </a:highlight>
              </a:rPr>
              <a:t> assignments are those you completed as part of credit or noncredit classes through a community college, four-year college or university, or a state deaf-blind project intervener training program</a:t>
            </a:r>
            <a:r>
              <a:rPr b="1" lang="en" sz="1800">
                <a:solidFill>
                  <a:schemeClr val="dk1"/>
                </a:solidFill>
                <a:highlight>
                  <a:schemeClr val="lt1"/>
                </a:highlight>
              </a:rPr>
              <a:t>.</a:t>
            </a:r>
            <a:endParaRPr b="1" sz="1800">
              <a:solidFill>
                <a:schemeClr val="dk1"/>
              </a:solidFill>
              <a:highlight>
                <a:schemeClr val="lt1"/>
              </a:highlight>
            </a:endParaRPr>
          </a:p>
          <a:p>
            <a:pPr indent="-342900" lvl="0" marL="457200" rtl="0" algn="l">
              <a:spcBef>
                <a:spcPts val="0"/>
              </a:spcBef>
              <a:spcAft>
                <a:spcPts val="0"/>
              </a:spcAft>
              <a:buClr>
                <a:schemeClr val="dk1"/>
              </a:buClr>
              <a:buSzPts val="1800"/>
              <a:buFont typeface="Tahoma"/>
              <a:buChar char="●"/>
            </a:pPr>
            <a:r>
              <a:rPr b="1" lang="en" sz="1800">
                <a:solidFill>
                  <a:schemeClr val="dk1"/>
                </a:solidFill>
                <a:highlight>
                  <a:schemeClr val="lt1"/>
                </a:highlight>
              </a:rPr>
              <a:t> Professional development products </a:t>
            </a:r>
            <a:r>
              <a:rPr lang="en" sz="1800">
                <a:solidFill>
                  <a:schemeClr val="dk1"/>
                </a:solidFill>
                <a:highlight>
                  <a:schemeClr val="lt1"/>
                </a:highlight>
              </a:rPr>
              <a:t>are materials you created or wrote as a result of professional development activities (e.g., in-services, online workshops, face-to-face workshops, coaching sessions, consultation sessions).</a:t>
            </a:r>
            <a:endParaRPr sz="1800">
              <a:solidFill>
                <a:schemeClr val="dk1"/>
              </a:solidFill>
              <a:highlight>
                <a:schemeClr val="lt1"/>
              </a:highlight>
            </a:endParaRPr>
          </a:p>
          <a:p>
            <a:pPr indent="0" lvl="0" marL="0" rtl="0" algn="l">
              <a:lnSpc>
                <a:spcPct val="130000"/>
              </a:lnSpc>
              <a:spcBef>
                <a:spcPts val="1200"/>
              </a:spcBef>
              <a:spcAft>
                <a:spcPts val="0"/>
              </a:spcAft>
              <a:buNone/>
            </a:pPr>
            <a:r>
              <a:t/>
            </a:r>
            <a:endParaRPr b="1" sz="1800">
              <a:solidFill>
                <a:schemeClr val="dk1"/>
              </a:solidFill>
              <a:highlight>
                <a:schemeClr val="lt1"/>
              </a:highlight>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pic>
        <p:nvPicPr>
          <p:cNvPr descr="A file folder. " id="229" name="Google Shape;229;p40"/>
          <p:cNvPicPr preferRelativeResize="0"/>
          <p:nvPr/>
        </p:nvPicPr>
        <p:blipFill rotWithShape="1">
          <a:blip r:embed="rId3">
            <a:alphaModFix/>
          </a:blip>
          <a:srcRect b="0" l="0" r="0" t="0"/>
          <a:stretch/>
        </p:blipFill>
        <p:spPr>
          <a:xfrm>
            <a:off x="5580375" y="3922863"/>
            <a:ext cx="930487" cy="10353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35250" y="301423"/>
            <a:ext cx="8229600" cy="609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Self-Study Products</a:t>
            </a:r>
            <a:endParaRPr b="1" sz="3000"/>
          </a:p>
        </p:txBody>
      </p:sp>
      <p:sp>
        <p:nvSpPr>
          <p:cNvPr id="235" name="Google Shape;235;p41"/>
          <p:cNvSpPr txBox="1"/>
          <p:nvPr>
            <p:ph idx="1" type="body"/>
          </p:nvPr>
        </p:nvSpPr>
        <p:spPr>
          <a:xfrm>
            <a:off x="335250" y="772931"/>
            <a:ext cx="8473500" cy="331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rPr lang="en">
                <a:solidFill>
                  <a:srgbClr val="000000"/>
                </a:solidFill>
                <a:highlight>
                  <a:srgbClr val="FFFFFF"/>
                </a:highlight>
              </a:rPr>
              <a:t>These are written descriptions or illustrations you create based on independent reading or study, or knowledge gained from completing an online module or course without an instructor.</a:t>
            </a:r>
            <a:endParaRPr>
              <a:solidFill>
                <a:srgbClr val="000000"/>
              </a:solidFill>
              <a:highlight>
                <a:srgbClr val="FFFFFF"/>
              </a:highlight>
            </a:endParaRPr>
          </a:p>
          <a:p>
            <a:pPr indent="0" lvl="0" marL="0" rtl="0" algn="l">
              <a:lnSpc>
                <a:spcPct val="100000"/>
              </a:lnSpc>
              <a:spcBef>
                <a:spcPts val="1000"/>
              </a:spcBef>
              <a:spcAft>
                <a:spcPts val="0"/>
              </a:spcAft>
              <a:buClr>
                <a:schemeClr val="dk1"/>
              </a:buClr>
              <a:buSzPts val="1100"/>
              <a:buFont typeface="Arial"/>
              <a:buNone/>
            </a:pPr>
            <a:r>
              <a:t/>
            </a:r>
            <a:endParaRPr>
              <a:solidFill>
                <a:srgbClr val="000000"/>
              </a:solidFill>
              <a:highlight>
                <a:srgbClr val="FFFFFF"/>
              </a:highlight>
            </a:endParaRPr>
          </a:p>
          <a:p>
            <a:pPr indent="0" lvl="0" marL="0" marR="0" rtl="0" algn="l">
              <a:lnSpc>
                <a:spcPct val="100000"/>
              </a:lnSpc>
              <a:spcBef>
                <a:spcPts val="1000"/>
              </a:spcBef>
              <a:spcAft>
                <a:spcPts val="0"/>
              </a:spcAft>
              <a:buSzPts val="3000"/>
              <a:buNone/>
            </a:pPr>
            <a:r>
              <a:rPr lang="en">
                <a:solidFill>
                  <a:srgbClr val="000000"/>
                </a:solidFill>
                <a:highlight>
                  <a:srgbClr val="FFFFFF"/>
                </a:highlight>
              </a:rPr>
              <a:t>For example, you might write a summary of a journal article you've read (attaching the article itself is not sufficient documentation).</a:t>
            </a:r>
            <a:endParaRPr>
              <a:solidFill>
                <a:srgbClr val="000000"/>
              </a:solidFill>
              <a:highlight>
                <a:srgbClr val="FFFFFF"/>
              </a:highlight>
            </a:endParaRPr>
          </a:p>
          <a:p>
            <a:pPr indent="0" lvl="0" marL="0" marR="0" rtl="0" algn="l">
              <a:lnSpc>
                <a:spcPct val="100000"/>
              </a:lnSpc>
              <a:spcBef>
                <a:spcPts val="1000"/>
              </a:spcBef>
              <a:spcAft>
                <a:spcPts val="0"/>
              </a:spcAft>
              <a:buSzPts val="3000"/>
              <a:buNone/>
            </a:pPr>
            <a:r>
              <a:t/>
            </a:r>
            <a:endParaRPr sz="2400">
              <a:solidFill>
                <a:srgbClr val="000000"/>
              </a:solidFill>
              <a:highlight>
                <a:srgbClr val="FFFFFF"/>
              </a:highlight>
            </a:endParaRPr>
          </a:p>
        </p:txBody>
      </p:sp>
      <p:pic>
        <p:nvPicPr>
          <p:cNvPr descr="A drawing of a woman sitting at a computer. " id="236" name="Google Shape;236;p41"/>
          <p:cNvPicPr preferRelativeResize="0"/>
          <p:nvPr/>
        </p:nvPicPr>
        <p:blipFill rotWithShape="1">
          <a:blip r:embed="rId3">
            <a:alphaModFix/>
          </a:blip>
          <a:srcRect b="0" l="0" r="0" t="0"/>
          <a:stretch/>
        </p:blipFill>
        <p:spPr>
          <a:xfrm>
            <a:off x="6197887" y="3151250"/>
            <a:ext cx="1887542" cy="14156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35250" y="301423"/>
            <a:ext cx="8229600" cy="609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Self-Study Products (cont.)</a:t>
            </a:r>
            <a:endParaRPr b="1" sz="3000"/>
          </a:p>
        </p:txBody>
      </p:sp>
      <p:sp>
        <p:nvSpPr>
          <p:cNvPr id="242" name="Google Shape;242;p42"/>
          <p:cNvSpPr txBox="1"/>
          <p:nvPr>
            <p:ph idx="1" type="body"/>
          </p:nvPr>
        </p:nvSpPr>
        <p:spPr>
          <a:xfrm>
            <a:off x="335250" y="772931"/>
            <a:ext cx="8473500" cy="3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SzPts val="3000"/>
              <a:buNone/>
            </a:pPr>
            <a:r>
              <a:rPr lang="en">
                <a:solidFill>
                  <a:srgbClr val="000000"/>
                </a:solidFill>
                <a:highlight>
                  <a:srgbClr val="FFFFFF"/>
                </a:highlight>
              </a:rPr>
              <a:t>Here’s an example where an intervener created diagrams of the anatomy of the ear and eye based on her own self-study.</a:t>
            </a:r>
            <a:endParaRPr sz="2400">
              <a:solidFill>
                <a:srgbClr val="000000"/>
              </a:solidFill>
              <a:highlight>
                <a:srgbClr val="FFFFFF"/>
              </a:highlight>
            </a:endParaRPr>
          </a:p>
        </p:txBody>
      </p:sp>
      <p:pic>
        <p:nvPicPr>
          <p:cNvPr id="243" name="Google Shape;243;p42"/>
          <p:cNvPicPr preferRelativeResize="0"/>
          <p:nvPr/>
        </p:nvPicPr>
        <p:blipFill rotWithShape="1">
          <a:blip r:embed="rId3">
            <a:alphaModFix/>
          </a:blip>
          <a:srcRect b="0" l="0" r="0" t="0"/>
          <a:stretch/>
        </p:blipFill>
        <p:spPr>
          <a:xfrm>
            <a:off x="5088775" y="1590225"/>
            <a:ext cx="2663756" cy="2756626"/>
          </a:xfrm>
          <a:prstGeom prst="rect">
            <a:avLst/>
          </a:prstGeom>
          <a:noFill/>
          <a:ln cap="flat" cmpd="sng" w="28575">
            <a:solidFill>
              <a:schemeClr val="dk2"/>
            </a:solidFill>
            <a:prstDash val="solid"/>
            <a:round/>
            <a:headEnd len="sm" w="sm" type="none"/>
            <a:tailEnd len="sm" w="sm" type="none"/>
          </a:ln>
        </p:spPr>
      </p:pic>
      <p:pic>
        <p:nvPicPr>
          <p:cNvPr id="244" name="Google Shape;244;p42"/>
          <p:cNvPicPr preferRelativeResize="0"/>
          <p:nvPr/>
        </p:nvPicPr>
        <p:blipFill rotWithShape="1">
          <a:blip r:embed="rId4">
            <a:alphaModFix/>
          </a:blip>
          <a:srcRect b="0" l="3498" r="4682" t="0"/>
          <a:stretch/>
        </p:blipFill>
        <p:spPr>
          <a:xfrm>
            <a:off x="335250" y="1590225"/>
            <a:ext cx="4502600" cy="27566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419875" y="188026"/>
            <a:ext cx="8308500" cy="4772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SzPts val="1800"/>
              <a:buNone/>
            </a:pPr>
            <a:r>
              <a:rPr b="1" lang="en" sz="3000">
                <a:solidFill>
                  <a:schemeClr val="dk1"/>
                </a:solidFill>
              </a:rPr>
              <a:t>Developing Artifacts</a:t>
            </a:r>
            <a:endParaRPr b="1" sz="3000">
              <a:solidFill>
                <a:schemeClr val="dk1"/>
              </a:solidFill>
            </a:endParaRPr>
          </a:p>
          <a:p>
            <a:pPr indent="0" lvl="0" marL="457200" marR="0" rtl="0" algn="l">
              <a:lnSpc>
                <a:spcPct val="115000"/>
              </a:lnSpc>
              <a:spcBef>
                <a:spcPts val="1600"/>
              </a:spcBef>
              <a:spcAft>
                <a:spcPts val="0"/>
              </a:spcAft>
              <a:buSzPts val="1800"/>
              <a:buNone/>
            </a:pPr>
            <a:r>
              <a:t/>
            </a:r>
            <a:endParaRPr sz="1400">
              <a:solidFill>
                <a:schemeClr val="dk1"/>
              </a:solidFill>
            </a:endParaRPr>
          </a:p>
          <a:p>
            <a:pPr indent="0" lvl="0" marL="0" rtl="0" algn="ctr">
              <a:spcBef>
                <a:spcPts val="1600"/>
              </a:spcBef>
              <a:spcAft>
                <a:spcPts val="0"/>
              </a:spcAft>
              <a:buClr>
                <a:schemeClr val="dk1"/>
              </a:buClr>
              <a:buSzPts val="1800"/>
              <a:buFont typeface="Arial"/>
              <a:buNone/>
            </a:pPr>
            <a:r>
              <a:rPr lang="en" sz="2400">
                <a:solidFill>
                  <a:schemeClr val="dk1"/>
                </a:solidFill>
                <a:highlight>
                  <a:schemeClr val="lt1"/>
                </a:highlight>
              </a:rPr>
              <a:t>While constructing </a:t>
            </a:r>
            <a:r>
              <a:rPr lang="en" sz="2400">
                <a:solidFill>
                  <a:schemeClr val="dk1"/>
                </a:solidFill>
                <a:highlight>
                  <a:schemeClr val="lt1"/>
                </a:highlight>
              </a:rPr>
              <a:t>artifacts</a:t>
            </a:r>
            <a:r>
              <a:rPr lang="en" sz="2400">
                <a:solidFill>
                  <a:schemeClr val="dk1"/>
                </a:solidFill>
                <a:highlight>
                  <a:schemeClr val="lt1"/>
                </a:highlight>
              </a:rPr>
              <a:t> and reviewing them can be</a:t>
            </a:r>
            <a:r>
              <a:rPr lang="en" sz="2400">
                <a:solidFill>
                  <a:schemeClr val="dk1"/>
                </a:solidFill>
                <a:highlight>
                  <a:schemeClr val="lt1"/>
                </a:highlight>
              </a:rPr>
              <a:t> cumbersome, they capture the complexities of professional practice in ways that no other approach can.</a:t>
            </a:r>
            <a:endParaRPr sz="2400">
              <a:solidFill>
                <a:schemeClr val="dk1"/>
              </a:solidFill>
            </a:endParaRPr>
          </a:p>
          <a:p>
            <a:pPr indent="0" lvl="0" marL="0" marR="0" rtl="0" algn="l">
              <a:lnSpc>
                <a:spcPct val="115000"/>
              </a:lnSpc>
              <a:spcBef>
                <a:spcPts val="1600"/>
              </a:spcBef>
              <a:spcAft>
                <a:spcPts val="0"/>
              </a:spcAft>
              <a:buSzPts val="1800"/>
              <a:buNone/>
            </a:pPr>
            <a:r>
              <a:t/>
            </a:r>
            <a:endParaRPr>
              <a:solidFill>
                <a:schemeClr val="dk1"/>
              </a:solidFill>
            </a:endParaRPr>
          </a:p>
          <a:p>
            <a:pPr indent="0" lvl="0" marL="0" marR="0" rtl="0" algn="r">
              <a:lnSpc>
                <a:spcPct val="100000"/>
              </a:lnSpc>
              <a:spcBef>
                <a:spcPts val="0"/>
              </a:spcBef>
              <a:spcAft>
                <a:spcPts val="0"/>
              </a:spcAft>
              <a:buSzPts val="1800"/>
              <a:buNone/>
            </a:pPr>
            <a:r>
              <a:rPr lang="en" sz="1200">
                <a:solidFill>
                  <a:schemeClr val="dk1"/>
                </a:solidFill>
              </a:rPr>
              <a:t>Adapted from Frederick D. Smith.</a:t>
            </a:r>
            <a:endParaRPr sz="1200">
              <a:solidFill>
                <a:schemeClr val="dk1"/>
              </a:solidFill>
            </a:endParaRPr>
          </a:p>
          <a:p>
            <a:pPr indent="0" lvl="0" marL="0" rtl="0" algn="r">
              <a:lnSpc>
                <a:spcPct val="100000"/>
              </a:lnSpc>
              <a:spcBef>
                <a:spcPts val="0"/>
              </a:spcBef>
              <a:spcAft>
                <a:spcPts val="0"/>
              </a:spcAft>
              <a:buSzPts val="1800"/>
              <a:buNone/>
            </a:pPr>
            <a:r>
              <a:rPr lang="en" sz="1200">
                <a:solidFill>
                  <a:schemeClr val="dk1"/>
                </a:solidFill>
                <a:highlight>
                  <a:schemeClr val="lt1"/>
                </a:highlight>
              </a:rPr>
              <a:t>Source: Wolf, 1996 p. 34</a:t>
            </a:r>
            <a:endParaRPr sz="1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marR="0" rtl="0" algn="l">
              <a:lnSpc>
                <a:spcPct val="115000"/>
              </a:lnSpc>
              <a:spcBef>
                <a:spcPts val="1600"/>
              </a:spcBef>
              <a:spcAft>
                <a:spcPts val="1600"/>
              </a:spcAft>
              <a:buSzPts val="1800"/>
              <a:buNone/>
            </a:pPr>
            <a:r>
              <a:t/>
            </a:r>
            <a:endParaRPr sz="2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457200" y="205985"/>
            <a:ext cx="8229600" cy="65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Evaluations and Observations</a:t>
            </a:r>
            <a:endParaRPr b="1" sz="3000"/>
          </a:p>
        </p:txBody>
      </p:sp>
      <p:sp>
        <p:nvSpPr>
          <p:cNvPr id="250" name="Google Shape;250;p43"/>
          <p:cNvSpPr txBox="1"/>
          <p:nvPr>
            <p:ph idx="1" type="body"/>
          </p:nvPr>
        </p:nvSpPr>
        <p:spPr>
          <a:xfrm>
            <a:off x="457200" y="800100"/>
            <a:ext cx="3994500" cy="372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1800">
                <a:solidFill>
                  <a:schemeClr val="dk1"/>
                </a:solidFill>
              </a:rPr>
              <a:t>Performance evaluations and observation reports are assessments of your competence made by others.</a:t>
            </a:r>
            <a:endParaRPr sz="1800">
              <a:solidFill>
                <a:schemeClr val="dk1"/>
              </a:solidFill>
            </a:endParaRPr>
          </a:p>
          <a:p>
            <a:pPr indent="0" lvl="0" marL="0" rtl="0" algn="l">
              <a:lnSpc>
                <a:spcPct val="100000"/>
              </a:lnSpc>
              <a:spcBef>
                <a:spcPts val="1000"/>
              </a:spcBef>
              <a:spcAft>
                <a:spcPts val="0"/>
              </a:spcAft>
              <a:buSzPts val="3000"/>
              <a:buNone/>
            </a:pPr>
            <a:r>
              <a:rPr lang="en" sz="1800">
                <a:solidFill>
                  <a:schemeClr val="dk1"/>
                </a:solidFill>
              </a:rPr>
              <a:t>In your explanation of these items, you’ll need to include details that connect specific sections or statements from the evaluations or reports to the competencies you are targeting in the given artifact.</a:t>
            </a:r>
            <a:endParaRPr sz="1800">
              <a:solidFill>
                <a:schemeClr val="dk1"/>
              </a:solidFill>
            </a:endParaRPr>
          </a:p>
          <a:p>
            <a:pPr indent="0" lvl="0" marL="0" rtl="0" algn="l">
              <a:lnSpc>
                <a:spcPct val="130000"/>
              </a:lnSpc>
              <a:spcBef>
                <a:spcPts val="1000"/>
              </a:spcBef>
              <a:spcAft>
                <a:spcPts val="0"/>
              </a:spcAft>
              <a:buSzPts val="3000"/>
              <a:buNone/>
            </a:pPr>
            <a:r>
              <a:t/>
            </a:r>
            <a:endParaRPr sz="1800">
              <a:solidFill>
                <a:schemeClr val="dk1"/>
              </a:solidFill>
            </a:endParaRPr>
          </a:p>
        </p:txBody>
      </p:sp>
      <p:sp>
        <p:nvSpPr>
          <p:cNvPr id="251" name="Google Shape;251;p43"/>
          <p:cNvSpPr txBox="1"/>
          <p:nvPr>
            <p:ph idx="2" type="body"/>
          </p:nvPr>
        </p:nvSpPr>
        <p:spPr>
          <a:xfrm>
            <a:off x="4692274" y="800100"/>
            <a:ext cx="39945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chemeClr val="dk1"/>
              </a:buClr>
              <a:buSzPts val="1800"/>
              <a:buAutoNum type="arabicPeriod"/>
            </a:pPr>
            <a:r>
              <a:rPr lang="en" sz="1800">
                <a:solidFill>
                  <a:schemeClr val="dk1"/>
                </a:solidFill>
              </a:rPr>
              <a:t>Photo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Video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Written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Completed coursework assignments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Professional development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Self-study products</a:t>
            </a:r>
            <a:endParaRPr sz="1800">
              <a:solidFill>
                <a:schemeClr val="dk1"/>
              </a:solidFill>
            </a:endParaRPr>
          </a:p>
          <a:p>
            <a:pPr indent="-342900" lvl="0" marL="457200" rtl="0" algn="l">
              <a:lnSpc>
                <a:spcPct val="130000"/>
              </a:lnSpc>
              <a:spcBef>
                <a:spcPts val="0"/>
              </a:spcBef>
              <a:spcAft>
                <a:spcPts val="0"/>
              </a:spcAft>
              <a:buClr>
                <a:srgbClr val="980000"/>
              </a:buClr>
              <a:buSzPts val="1800"/>
              <a:buAutoNum type="arabicPeriod"/>
            </a:pPr>
            <a:r>
              <a:rPr b="1" lang="en" sz="1800">
                <a:solidFill>
                  <a:srgbClr val="980000"/>
                </a:solidFill>
              </a:rPr>
              <a:t>Performance evaluations</a:t>
            </a:r>
            <a:endParaRPr b="1" sz="1800">
              <a:solidFill>
                <a:srgbClr val="980000"/>
              </a:solidFill>
            </a:endParaRPr>
          </a:p>
          <a:p>
            <a:pPr indent="-342900" lvl="0" marL="457200" rtl="0" algn="l">
              <a:lnSpc>
                <a:spcPct val="130000"/>
              </a:lnSpc>
              <a:spcBef>
                <a:spcPts val="0"/>
              </a:spcBef>
              <a:spcAft>
                <a:spcPts val="0"/>
              </a:spcAft>
              <a:buClr>
                <a:srgbClr val="980000"/>
              </a:buClr>
              <a:buSzPts val="1800"/>
              <a:buAutoNum type="arabicPeriod"/>
            </a:pPr>
            <a:r>
              <a:rPr b="1" lang="en" sz="1800">
                <a:solidFill>
                  <a:srgbClr val="980000"/>
                </a:solidFill>
              </a:rPr>
              <a:t>Reports of formal observations of the intervener</a:t>
            </a:r>
            <a:endParaRPr b="1">
              <a:solidFill>
                <a:srgbClr val="98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457200" y="220856"/>
            <a:ext cx="8229600" cy="80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Evaluations and Observations (cont.)</a:t>
            </a:r>
            <a:endParaRPr b="1" sz="3000"/>
          </a:p>
        </p:txBody>
      </p:sp>
      <p:sp>
        <p:nvSpPr>
          <p:cNvPr id="257" name="Google Shape;257;p44"/>
          <p:cNvSpPr txBox="1"/>
          <p:nvPr>
            <p:ph idx="1" type="body"/>
          </p:nvPr>
        </p:nvSpPr>
        <p:spPr>
          <a:xfrm>
            <a:off x="545250" y="1115119"/>
            <a:ext cx="8053500" cy="3636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Char char="●"/>
            </a:pPr>
            <a:r>
              <a:rPr b="1" lang="en">
                <a:solidFill>
                  <a:schemeClr val="dk1"/>
                </a:solidFill>
                <a:highlight>
                  <a:srgbClr val="FFFFFF"/>
                </a:highlight>
              </a:rPr>
              <a:t>Performance evaluations </a:t>
            </a:r>
            <a:r>
              <a:rPr lang="en">
                <a:solidFill>
                  <a:schemeClr val="dk1"/>
                </a:solidFill>
                <a:highlight>
                  <a:srgbClr val="FFFFFF"/>
                </a:highlight>
              </a:rPr>
              <a:t>are formal written reviews of your job performance, typically tied to a school district or other agency evaluation process.</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b="1" lang="en">
                <a:solidFill>
                  <a:schemeClr val="dk1"/>
                </a:solidFill>
                <a:highlight>
                  <a:srgbClr val="FFFFFF"/>
                </a:highlight>
              </a:rPr>
              <a:t>A report of a formal observation </a:t>
            </a:r>
            <a:r>
              <a:rPr lang="en">
                <a:solidFill>
                  <a:schemeClr val="dk1"/>
                </a:solidFill>
                <a:highlight>
                  <a:srgbClr val="FFFFFF"/>
                </a:highlight>
              </a:rPr>
              <a:t>refers to a written account, conducted by an expert in deaf-blindness, of you engaging in intervention with a student or client. For school interveners, these observations typically occur in educational settings, while for community interveners, they take place in home, work, or community settings.</a:t>
            </a:r>
            <a:endParaRPr>
              <a:solidFill>
                <a:schemeClr val="dk1"/>
              </a:solidFill>
              <a:highlight>
                <a:srgbClr val="FFFFFF"/>
              </a:highlight>
            </a:endParaRPr>
          </a:p>
          <a:p>
            <a:pPr indent="0" lvl="0" marL="0" rtl="0" algn="l">
              <a:lnSpc>
                <a:spcPct val="130000"/>
              </a:lnSpc>
              <a:spcBef>
                <a:spcPts val="1000"/>
              </a:spcBef>
              <a:spcAft>
                <a:spcPts val="0"/>
              </a:spcAft>
              <a:buSzPts val="3000"/>
              <a:buNone/>
            </a:pPr>
            <a:r>
              <a:t/>
            </a:r>
            <a:endParaRPr sz="1800">
              <a:solidFill>
                <a:schemeClr val="dk1"/>
              </a:solidFill>
              <a:highlight>
                <a:srgbClr val="FFFFFF"/>
              </a:highlight>
            </a:endParaRPr>
          </a:p>
        </p:txBody>
      </p:sp>
      <p:pic>
        <p:nvPicPr>
          <p:cNvPr descr="A stack of papers" id="258" name="Google Shape;258;p44"/>
          <p:cNvPicPr preferRelativeResize="0"/>
          <p:nvPr/>
        </p:nvPicPr>
        <p:blipFill rotWithShape="1">
          <a:blip r:embed="rId3">
            <a:alphaModFix/>
          </a:blip>
          <a:srcRect b="0" l="0" r="0" t="0"/>
          <a:stretch/>
        </p:blipFill>
        <p:spPr>
          <a:xfrm>
            <a:off x="7538276" y="3741413"/>
            <a:ext cx="1060462" cy="12496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457200" y="148838"/>
            <a:ext cx="8229600" cy="63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Documentation Tips</a:t>
            </a:r>
            <a:endParaRPr b="1" sz="3000"/>
          </a:p>
        </p:txBody>
      </p:sp>
      <p:sp>
        <p:nvSpPr>
          <p:cNvPr id="264" name="Google Shape;264;p45"/>
          <p:cNvSpPr txBox="1"/>
          <p:nvPr>
            <p:ph idx="1" type="body"/>
          </p:nvPr>
        </p:nvSpPr>
        <p:spPr>
          <a:xfrm>
            <a:off x="395550" y="793744"/>
            <a:ext cx="8352900" cy="3782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You may use multiple types of documentation in a single artifact. For example, a combination of photographs and a written work sample might be the best fit for one artifact, while a completed coursework assignment may be more suitable for another.</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You are not required to use all types of documentation in your portfolio. Different candidates will have access to varying types of documentation. The most important factor is selecting artifacts that effectively demonstrate your mastery of the competencies.</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A single piece of documentation can serve as evidence for multiple artifacts. For instance, the 9-minute video you saw earlier showcased a broad range of skill competencies.</a:t>
            </a:r>
            <a:endParaRPr>
              <a:solidFill>
                <a:schemeClr val="dk1"/>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457200" y="148838"/>
            <a:ext cx="8229600" cy="63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Documentation File Types</a:t>
            </a:r>
            <a:endParaRPr b="1" sz="3000"/>
          </a:p>
        </p:txBody>
      </p:sp>
      <p:sp>
        <p:nvSpPr>
          <p:cNvPr id="270" name="Google Shape;270;p46"/>
          <p:cNvSpPr txBox="1"/>
          <p:nvPr>
            <p:ph idx="1" type="body"/>
          </p:nvPr>
        </p:nvSpPr>
        <p:spPr>
          <a:xfrm>
            <a:off x="395550" y="793744"/>
            <a:ext cx="8352900" cy="3782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highlight>
                  <a:srgbClr val="FFFFFF"/>
                </a:highlight>
              </a:rPr>
              <a:t>You can use a number of different file types for your documentation</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YouTube or Vimeo videos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chemeClr val="lt1"/>
                </a:highlight>
              </a:rPr>
              <a:t>jpg, png, gif photos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Word documents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pdf documents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PowerPoint presentations </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Excel spreadsheets</a:t>
            </a:r>
            <a:endParaRPr sz="1800">
              <a:solidFill>
                <a:schemeClr val="dk1"/>
              </a:solidFill>
              <a:highlight>
                <a:srgbClr val="FFFFFF"/>
              </a:highlight>
            </a:endParaRPr>
          </a:p>
        </p:txBody>
      </p:sp>
      <p:pic>
        <p:nvPicPr>
          <p:cNvPr descr="Computer with music, documents, social medial, presentations, etc. inside" id="271" name="Google Shape;271;p46"/>
          <p:cNvPicPr preferRelativeResize="0"/>
          <p:nvPr/>
        </p:nvPicPr>
        <p:blipFill>
          <a:blip r:embed="rId3">
            <a:alphaModFix/>
          </a:blip>
          <a:stretch>
            <a:fillRect/>
          </a:stretch>
        </p:blipFill>
        <p:spPr>
          <a:xfrm>
            <a:off x="5823775" y="1366600"/>
            <a:ext cx="2728750" cy="2728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457200" y="288281"/>
            <a:ext cx="85377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2800"/>
              <a:t>Artifact Questions	</a:t>
            </a:r>
            <a:endParaRPr b="1" sz="2800"/>
          </a:p>
        </p:txBody>
      </p:sp>
      <p:sp>
        <p:nvSpPr>
          <p:cNvPr id="277" name="Google Shape;277;p47"/>
          <p:cNvSpPr txBox="1"/>
          <p:nvPr>
            <p:ph idx="1" type="body"/>
          </p:nvPr>
        </p:nvSpPr>
        <p:spPr>
          <a:xfrm>
            <a:off x="457200" y="837938"/>
            <a:ext cx="8229600" cy="372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3000"/>
              <a:buNone/>
            </a:pPr>
            <a:r>
              <a:rPr lang="en">
                <a:solidFill>
                  <a:schemeClr val="dk1"/>
                </a:solidFill>
              </a:rPr>
              <a:t>To provide context for your documentation, you will also be asked to respond to several questions in the artifact template:</a:t>
            </a:r>
            <a:endParaRPr sz="1800">
              <a:solidFill>
                <a:schemeClr val="dk1"/>
              </a:solidFill>
            </a:endParaRPr>
          </a:p>
          <a:p>
            <a:pPr indent="0" lvl="0" marL="0" rtl="0" algn="l">
              <a:lnSpc>
                <a:spcPct val="100000"/>
              </a:lnSpc>
              <a:spcBef>
                <a:spcPts val="1000"/>
              </a:spcBef>
              <a:spcAft>
                <a:spcPts val="0"/>
              </a:spcAft>
              <a:buSzPts val="3000"/>
              <a:buNone/>
            </a:pPr>
            <a:r>
              <a:rPr lang="en" sz="1800">
                <a:solidFill>
                  <a:schemeClr val="dk1"/>
                </a:solidFill>
              </a:rPr>
              <a:t>The questions provide information such as: </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In what settings was documentation depicting or related to a specific student collected?</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In what settings was the documentation involving assignments or other study generated?</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What level of collaboration was involved in activities depicted in the documentation?</a:t>
            </a:r>
            <a:endParaRPr sz="1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457200" y="205986"/>
            <a:ext cx="82296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2500"/>
              <a:t>Artifact Questions (cont.)	</a:t>
            </a:r>
            <a:endParaRPr b="1" sz="2500"/>
          </a:p>
        </p:txBody>
      </p:sp>
      <p:sp>
        <p:nvSpPr>
          <p:cNvPr id="283" name="Google Shape;283;p48"/>
          <p:cNvSpPr txBox="1"/>
          <p:nvPr>
            <p:ph idx="1" type="body"/>
          </p:nvPr>
        </p:nvSpPr>
        <p:spPr>
          <a:xfrm>
            <a:off x="457200" y="837938"/>
            <a:ext cx="8229600" cy="37257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1000"/>
              </a:spcBef>
              <a:spcAft>
                <a:spcPts val="0"/>
              </a:spcAft>
              <a:buSzPts val="2200"/>
              <a:buChar char="●"/>
            </a:pPr>
            <a:r>
              <a:rPr lang="en" sz="2200">
                <a:solidFill>
                  <a:schemeClr val="dk1"/>
                </a:solidFill>
              </a:rPr>
              <a:t>Your handout </a:t>
            </a:r>
            <a:r>
              <a:rPr lang="en" sz="2200" u="sng">
                <a:solidFill>
                  <a:schemeClr val="accent5"/>
                </a:solidFill>
                <a:hlinkClick r:id="rId3">
                  <a:extLst>
                    <a:ext uri="{A12FA001-AC4F-418D-AE19-62706E023703}">
                      <ahyp:hlinkClr val="tx"/>
                    </a:ext>
                  </a:extLst>
                </a:hlinkClick>
              </a:rPr>
              <a:t>Documentation Information and Formats</a:t>
            </a:r>
            <a:r>
              <a:rPr lang="en" sz="2200"/>
              <a:t> </a:t>
            </a:r>
            <a:r>
              <a:rPr lang="en" sz="2200">
                <a:solidFill>
                  <a:schemeClr val="dk1"/>
                </a:solidFill>
              </a:rPr>
              <a:t>shows</a:t>
            </a:r>
            <a:r>
              <a:rPr lang="en" sz="2200">
                <a:solidFill>
                  <a:schemeClr val="dk1"/>
                </a:solidFill>
              </a:rPr>
              <a:t> the responses from which you can choose for each of these questions. </a:t>
            </a:r>
            <a:endParaRPr sz="2200">
              <a:solidFill>
                <a:schemeClr val="dk1"/>
              </a:solidFill>
            </a:endParaRPr>
          </a:p>
          <a:p>
            <a:pPr indent="-368300" lvl="0" marL="457200" rtl="0" algn="l">
              <a:lnSpc>
                <a:spcPct val="100000"/>
              </a:lnSpc>
              <a:spcBef>
                <a:spcPts val="1000"/>
              </a:spcBef>
              <a:spcAft>
                <a:spcPts val="0"/>
              </a:spcAft>
              <a:buClr>
                <a:schemeClr val="dk1"/>
              </a:buClr>
              <a:buSzPts val="2200"/>
              <a:buChar char="●"/>
            </a:pPr>
            <a:r>
              <a:rPr lang="en" sz="2200">
                <a:solidFill>
                  <a:schemeClr val="dk1"/>
                </a:solidFill>
              </a:rPr>
              <a:t>Your answers to the artifact questions are not scored, but may give reviewers additional insight into your documentation. </a:t>
            </a:r>
            <a:endParaRPr sz="2200">
              <a:solidFill>
                <a:schemeClr val="dk1"/>
              </a:solidFill>
            </a:endParaRPr>
          </a:p>
          <a:p>
            <a:pPr indent="0" lvl="0" marL="0" rtl="0" algn="l">
              <a:lnSpc>
                <a:spcPct val="130000"/>
              </a:lnSpc>
              <a:spcBef>
                <a:spcPts val="0"/>
              </a:spcBef>
              <a:spcAft>
                <a:spcPts val="0"/>
              </a:spcAft>
              <a:buSzPts val="3000"/>
              <a:buNone/>
            </a:pPr>
            <a:r>
              <a:t/>
            </a:r>
            <a:endParaRPr sz="2200">
              <a:solidFill>
                <a:schemeClr val="dk1"/>
              </a:solidFill>
            </a:endParaRPr>
          </a:p>
          <a:p>
            <a:pPr indent="0" lvl="0" marL="0" rtl="0" algn="l">
              <a:lnSpc>
                <a:spcPct val="115000"/>
              </a:lnSpc>
              <a:spcBef>
                <a:spcPts val="0"/>
              </a:spcBef>
              <a:spcAft>
                <a:spcPts val="0"/>
              </a:spcAft>
              <a:buSzPts val="3000"/>
              <a:buNone/>
            </a:pPr>
            <a:r>
              <a:t/>
            </a:r>
            <a:endParaRPr sz="2200">
              <a:solidFill>
                <a:schemeClr val="dk1"/>
              </a:solidFill>
            </a:endParaRPr>
          </a:p>
          <a:p>
            <a:pPr indent="0" lvl="0" marL="0" rtl="0" algn="l">
              <a:lnSpc>
                <a:spcPct val="100000"/>
              </a:lnSpc>
              <a:spcBef>
                <a:spcPts val="600"/>
              </a:spcBef>
              <a:spcAft>
                <a:spcPts val="0"/>
              </a:spcAft>
              <a:buSzPts val="3000"/>
              <a:buNone/>
            </a:pPr>
            <a:r>
              <a:t/>
            </a:r>
            <a:endParaRPr sz="22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457200" y="320286"/>
            <a:ext cx="82296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Additional Information</a:t>
            </a:r>
            <a:endParaRPr b="1" sz="3000"/>
          </a:p>
        </p:txBody>
      </p:sp>
      <p:sp>
        <p:nvSpPr>
          <p:cNvPr id="289" name="Google Shape;289;p49"/>
          <p:cNvSpPr txBox="1"/>
          <p:nvPr>
            <p:ph idx="1" type="body"/>
          </p:nvPr>
        </p:nvSpPr>
        <p:spPr>
          <a:xfrm>
            <a:off x="457200" y="990338"/>
            <a:ext cx="8229600" cy="3725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dk1"/>
                </a:solidFill>
              </a:rPr>
              <a:t>Some artifacts are more complex to review than others. Often, pictures, videos, or work samples require additional context to be fully understood. To provide this context, there is a section titled “Additional Information” in your artifact template where you can include helpful details to strengthen your documentation.</a:t>
            </a:r>
            <a:endParaRPr sz="1800">
              <a:solidFill>
                <a:schemeClr val="dk1"/>
              </a:solidFill>
            </a:endParaRPr>
          </a:p>
          <a:p>
            <a:pPr indent="0" lvl="0" marL="0" rtl="0" algn="l">
              <a:lnSpc>
                <a:spcPct val="115000"/>
              </a:lnSpc>
              <a:spcBef>
                <a:spcPts val="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3: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Explanation</a:t>
            </a:r>
            <a:endParaRPr b="1" sz="32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286000" y="278209"/>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Explanations</a:t>
            </a:r>
            <a:endParaRPr b="1" sz="3000"/>
          </a:p>
        </p:txBody>
      </p:sp>
      <p:sp>
        <p:nvSpPr>
          <p:cNvPr id="300" name="Google Shape;300;p51"/>
          <p:cNvSpPr txBox="1"/>
          <p:nvPr>
            <p:ph idx="1" type="body"/>
          </p:nvPr>
        </p:nvSpPr>
        <p:spPr>
          <a:xfrm>
            <a:off x="457200" y="800100"/>
            <a:ext cx="82296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chemeClr val="dk1"/>
              </a:buClr>
              <a:buSzPts val="1800"/>
              <a:buChar char="●"/>
            </a:pPr>
            <a:r>
              <a:rPr lang="en">
                <a:solidFill>
                  <a:schemeClr val="dk1"/>
                </a:solidFill>
              </a:rPr>
              <a:t>The competencies and documentation are the first two pieces of the artifact puzzle. The third piece is your “explanation,” where you describe how the documentation you’ve provided demonstrates that you have met the competencies being addressed.</a:t>
            </a:r>
            <a:endParaRPr>
              <a:solidFill>
                <a:schemeClr val="dk1"/>
              </a:solidFill>
            </a:endParaRPr>
          </a:p>
          <a:p>
            <a:pPr indent="-342900" lvl="0" marL="457200" rtl="0" algn="l">
              <a:lnSpc>
                <a:spcPct val="130000"/>
              </a:lnSpc>
              <a:spcBef>
                <a:spcPts val="1000"/>
              </a:spcBef>
              <a:spcAft>
                <a:spcPts val="0"/>
              </a:spcAft>
              <a:buClr>
                <a:schemeClr val="dk1"/>
              </a:buClr>
              <a:buSzPts val="1800"/>
              <a:buChar char="●"/>
            </a:pPr>
            <a:r>
              <a:rPr lang="en">
                <a:solidFill>
                  <a:schemeClr val="dk1"/>
                </a:solidFill>
              </a:rPr>
              <a:t>Think of the explanation as a link or bridge between the competencies and your documentation.</a:t>
            </a:r>
            <a:endParaRPr>
              <a:solidFill>
                <a:schemeClr val="dk1"/>
              </a:solidFill>
            </a:endParaRPr>
          </a:p>
          <a:p>
            <a:pPr indent="0" lvl="0" marL="0" rtl="0" algn="l">
              <a:lnSpc>
                <a:spcPct val="130000"/>
              </a:lnSpc>
              <a:spcBef>
                <a:spcPts val="1000"/>
              </a:spcBef>
              <a:spcAft>
                <a:spcPts val="0"/>
              </a:spcAft>
              <a:buNone/>
            </a:pPr>
            <a:r>
              <a:t/>
            </a:r>
            <a:endParaRPr sz="1100">
              <a:solidFill>
                <a:schemeClr val="dk1"/>
              </a:solidFill>
            </a:endParaRPr>
          </a:p>
          <a:p>
            <a:pPr indent="0" lvl="0" marL="457200" rtl="0" algn="l">
              <a:lnSpc>
                <a:spcPct val="130000"/>
              </a:lnSpc>
              <a:spcBef>
                <a:spcPts val="1000"/>
              </a:spcBef>
              <a:spcAft>
                <a:spcPts val="0"/>
              </a:spcAft>
              <a:buNone/>
            </a:pPr>
            <a:r>
              <a:rPr lang="en">
                <a:solidFill>
                  <a:schemeClr val="dk1"/>
                </a:solidFill>
              </a:rPr>
              <a:t>  </a:t>
            </a:r>
            <a:endParaRPr>
              <a:solidFill>
                <a:schemeClr val="dk1"/>
              </a:solidFill>
            </a:endParaRPr>
          </a:p>
          <a:p>
            <a:pPr indent="0" lvl="0" marL="0" rtl="0" algn="l">
              <a:lnSpc>
                <a:spcPct val="100000"/>
              </a:lnSpc>
              <a:spcBef>
                <a:spcPts val="600"/>
              </a:spcBef>
              <a:spcAft>
                <a:spcPts val="0"/>
              </a:spcAft>
              <a:buSzPts val="3000"/>
              <a:buNone/>
            </a:pPr>
            <a:r>
              <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2"/>
          <p:cNvSpPr txBox="1"/>
          <p:nvPr>
            <p:ph type="title"/>
          </p:nvPr>
        </p:nvSpPr>
        <p:spPr>
          <a:xfrm>
            <a:off x="311350" y="186169"/>
            <a:ext cx="8779200" cy="6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Explanations (cont. 1)  </a:t>
            </a:r>
            <a:endParaRPr b="1" sz="3000"/>
          </a:p>
        </p:txBody>
      </p:sp>
      <p:sp>
        <p:nvSpPr>
          <p:cNvPr id="306" name="Google Shape;306;p52"/>
          <p:cNvSpPr txBox="1"/>
          <p:nvPr>
            <p:ph idx="1" type="body"/>
          </p:nvPr>
        </p:nvSpPr>
        <p:spPr>
          <a:xfrm>
            <a:off x="457200" y="681356"/>
            <a:ext cx="8229600" cy="3979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rPr>
              <a:t>The following two prompts will help you write explanations for each artifact. </a:t>
            </a:r>
            <a:r>
              <a:rPr b="1" lang="en" sz="1800">
                <a:solidFill>
                  <a:schemeClr val="dk1"/>
                </a:solidFill>
              </a:rPr>
              <a:t>You </a:t>
            </a:r>
            <a:r>
              <a:rPr b="1" lang="en" sz="1800" u="sng">
                <a:solidFill>
                  <a:schemeClr val="dk1"/>
                </a:solidFill>
              </a:rPr>
              <a:t>must</a:t>
            </a:r>
            <a:r>
              <a:rPr b="1" lang="en" sz="1800">
                <a:solidFill>
                  <a:schemeClr val="dk1"/>
                </a:solidFill>
              </a:rPr>
              <a:t> respond to both</a:t>
            </a:r>
            <a:r>
              <a:rPr lang="en" sz="1800">
                <a:solidFill>
                  <a:schemeClr val="dk1"/>
                </a:solidFill>
              </a:rPr>
              <a:t>:</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en" sz="1800">
                <a:solidFill>
                  <a:schemeClr val="dk1"/>
                </a:solidFill>
              </a:rPr>
              <a:t>Please list each competency and describe how you have demonstrated the specific knowledge or skill.   </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en" sz="1800">
                <a:solidFill>
                  <a:schemeClr val="dk1"/>
                </a:solidFill>
              </a:rPr>
              <a:t>Describe and explain your documentation so your reviewer can understand it better. This is your opportunity to provide additional context for the documentation.  Examples are: what are you doing with the client/student, what is the student doing, why did you select this documentation?</a:t>
            </a:r>
            <a:endParaRPr i="1"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84"/>
            <a:ext cx="8229600" cy="57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Artifacts</a:t>
            </a:r>
            <a:endParaRPr b="1" sz="3000"/>
          </a:p>
          <a:p>
            <a:pPr indent="0" lvl="0" marL="0" rtl="0" algn="ctr">
              <a:lnSpc>
                <a:spcPct val="100000"/>
              </a:lnSpc>
              <a:spcBef>
                <a:spcPts val="0"/>
              </a:spcBef>
              <a:spcAft>
                <a:spcPts val="0"/>
              </a:spcAft>
              <a:buSzPts val="3600"/>
              <a:buNone/>
            </a:pPr>
            <a:r>
              <a:t/>
            </a:r>
            <a:endParaRPr b="1"/>
          </a:p>
        </p:txBody>
      </p:sp>
      <p:sp>
        <p:nvSpPr>
          <p:cNvPr id="80" name="Google Shape;80;p17"/>
          <p:cNvSpPr txBox="1"/>
          <p:nvPr>
            <p:ph idx="1" type="body"/>
          </p:nvPr>
        </p:nvSpPr>
        <p:spPr>
          <a:xfrm>
            <a:off x="515450" y="1914200"/>
            <a:ext cx="8135700" cy="3130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Clr>
                <a:schemeClr val="dk1"/>
              </a:buClr>
              <a:buSzPts val="1100"/>
              <a:buFont typeface="Arial"/>
              <a:buNone/>
            </a:pPr>
            <a:r>
              <a:t/>
            </a:r>
            <a:endParaRPr sz="2000">
              <a:solidFill>
                <a:schemeClr val="dk1"/>
              </a:solidFill>
            </a:endParaRPr>
          </a:p>
          <a:p>
            <a:pPr indent="0" lvl="0" marL="0" rtl="0" algn="l">
              <a:lnSpc>
                <a:spcPct val="130000"/>
              </a:lnSpc>
              <a:spcBef>
                <a:spcPts val="1000"/>
              </a:spcBef>
              <a:spcAft>
                <a:spcPts val="0"/>
              </a:spcAft>
              <a:buClr>
                <a:schemeClr val="dk1"/>
              </a:buClr>
              <a:buSzPts val="1100"/>
              <a:buFont typeface="Arial"/>
              <a:buNone/>
            </a:pPr>
            <a:r>
              <a:rPr lang="en" sz="2000">
                <a:solidFill>
                  <a:schemeClr val="dk1"/>
                </a:solidFill>
              </a:rPr>
              <a:t>Each individual artifact contains the following three components:</a:t>
            </a:r>
            <a:endParaRPr sz="2000">
              <a:solidFill>
                <a:schemeClr val="dk1"/>
              </a:solidFill>
            </a:endParaRPr>
          </a:p>
          <a:p>
            <a:pPr indent="-342900" lvl="0" marL="457200" rtl="0" algn="l">
              <a:lnSpc>
                <a:spcPct val="130000"/>
              </a:lnSpc>
              <a:spcBef>
                <a:spcPts val="1000"/>
              </a:spcBef>
              <a:spcAft>
                <a:spcPts val="0"/>
              </a:spcAft>
              <a:buClr>
                <a:schemeClr val="dk1"/>
              </a:buClr>
              <a:buSzPts val="1800"/>
              <a:buFont typeface="Tahoma"/>
              <a:buChar char="●"/>
            </a:pPr>
            <a:r>
              <a:rPr lang="en" sz="1800">
                <a:solidFill>
                  <a:schemeClr val="dk1"/>
                </a:solidFill>
              </a:rPr>
              <a:t>A list of </a:t>
            </a:r>
            <a:r>
              <a:rPr b="1" i="1" lang="en" sz="1800">
                <a:solidFill>
                  <a:schemeClr val="dk1"/>
                </a:solidFill>
              </a:rPr>
              <a:t>selected knowledge and skill competencies </a:t>
            </a:r>
            <a:r>
              <a:rPr lang="en" sz="1800">
                <a:solidFill>
                  <a:schemeClr val="dk1"/>
                </a:solidFill>
              </a:rPr>
              <a:t>from the CEC Intervener Standards</a:t>
            </a:r>
            <a:endParaRPr sz="1800">
              <a:solidFill>
                <a:schemeClr val="dk1"/>
              </a:solidFill>
            </a:endParaRPr>
          </a:p>
          <a:p>
            <a:pPr indent="-342900" lvl="0" marL="457200" rtl="0" algn="l">
              <a:lnSpc>
                <a:spcPct val="130000"/>
              </a:lnSpc>
              <a:spcBef>
                <a:spcPts val="0"/>
              </a:spcBef>
              <a:spcAft>
                <a:spcPts val="0"/>
              </a:spcAft>
              <a:buClr>
                <a:schemeClr val="dk1"/>
              </a:buClr>
              <a:buSzPts val="1800"/>
              <a:buFont typeface="Tahoma"/>
              <a:buChar char="●"/>
            </a:pPr>
            <a:r>
              <a:rPr lang="en" sz="1800">
                <a:solidFill>
                  <a:schemeClr val="dk1"/>
                </a:solidFill>
              </a:rPr>
              <a:t>One or more pieces of </a:t>
            </a:r>
            <a:r>
              <a:rPr b="1" i="1" lang="en" sz="1800">
                <a:solidFill>
                  <a:schemeClr val="dk1"/>
                </a:solidFill>
              </a:rPr>
              <a:t>documentation or evidence </a:t>
            </a:r>
            <a:r>
              <a:rPr lang="en" sz="1800">
                <a:solidFill>
                  <a:schemeClr val="dk1"/>
                </a:solidFill>
              </a:rPr>
              <a:t> that show you have mastered those competencies</a:t>
            </a:r>
            <a:endParaRPr sz="1800">
              <a:solidFill>
                <a:schemeClr val="dk1"/>
              </a:solidFill>
            </a:endParaRPr>
          </a:p>
          <a:p>
            <a:pPr indent="-342900" lvl="0" marL="457200" rtl="0" algn="l">
              <a:lnSpc>
                <a:spcPct val="130000"/>
              </a:lnSpc>
              <a:spcBef>
                <a:spcPts val="0"/>
              </a:spcBef>
              <a:spcAft>
                <a:spcPts val="0"/>
              </a:spcAft>
              <a:buClr>
                <a:schemeClr val="dk1"/>
              </a:buClr>
              <a:buSzPts val="1800"/>
              <a:buFont typeface="Tahoma"/>
              <a:buChar char="●"/>
            </a:pPr>
            <a:r>
              <a:rPr lang="en" sz="1800">
                <a:solidFill>
                  <a:schemeClr val="dk1"/>
                </a:solidFill>
              </a:rPr>
              <a:t>An </a:t>
            </a:r>
            <a:r>
              <a:rPr b="1" i="1" lang="en" sz="1800">
                <a:solidFill>
                  <a:schemeClr val="dk1"/>
                </a:solidFill>
              </a:rPr>
              <a:t>explanation</a:t>
            </a:r>
            <a:r>
              <a:rPr lang="en" sz="1800">
                <a:solidFill>
                  <a:schemeClr val="dk1"/>
                </a:solidFill>
              </a:rPr>
              <a:t> of how the documentation supports the competencies</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
        <p:nvSpPr>
          <p:cNvPr id="81" name="Google Shape;81;p17"/>
          <p:cNvSpPr txBox="1"/>
          <p:nvPr/>
        </p:nvSpPr>
        <p:spPr>
          <a:xfrm>
            <a:off x="515450" y="1013306"/>
            <a:ext cx="8478900" cy="9009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chemeClr val="dk1"/>
              </a:buClr>
              <a:buSzPts val="1100"/>
              <a:buFont typeface="Arial"/>
              <a:buNone/>
            </a:pPr>
            <a:r>
              <a:rPr lang="en" sz="2000">
                <a:solidFill>
                  <a:schemeClr val="dk1"/>
                </a:solidFill>
              </a:rPr>
              <a:t>Artifacts are items you create to showcase what you know and can do. They demonstrate your mastery of the knowledge and skills outlined in the CEC Standards.</a:t>
            </a:r>
            <a:endParaRPr sz="20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3"/>
          <p:cNvSpPr txBox="1"/>
          <p:nvPr>
            <p:ph type="title"/>
          </p:nvPr>
        </p:nvSpPr>
        <p:spPr>
          <a:xfrm>
            <a:off x="311700" y="333769"/>
            <a:ext cx="8520600" cy="42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Importance of Explanation</a:t>
            </a:r>
            <a:endParaRPr b="1" sz="2920"/>
          </a:p>
        </p:txBody>
      </p:sp>
      <p:sp>
        <p:nvSpPr>
          <p:cNvPr id="312" name="Google Shape;312;p53"/>
          <p:cNvSpPr txBox="1"/>
          <p:nvPr>
            <p:ph idx="1" type="body"/>
          </p:nvPr>
        </p:nvSpPr>
        <p:spPr>
          <a:xfrm>
            <a:off x="311700" y="864347"/>
            <a:ext cx="8142000" cy="377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Explanations help demonstrate that you understand and can meet the required standards. They show how your work aligns with the expectations for certification.</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Explanations make it easier for reviewers to see how your evidence meets the certification requirements, increasing your chances of passing.</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Writing out your thought process also shows that you are continuously learning and improving, which is key for professional recognition.</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Explanations transform your videos, documents, and other evidence into a cohesive story about your skills and experience.</a:t>
            </a:r>
            <a:endParaRPr sz="1800">
              <a:solidFill>
                <a:schemeClr val="dk1"/>
              </a:solidFill>
            </a:endParaRPr>
          </a:p>
          <a:p>
            <a:pPr indent="0" lvl="0" marL="0" rtl="0" algn="l">
              <a:spcBef>
                <a:spcPts val="1000"/>
              </a:spcBef>
              <a:spcAft>
                <a:spcPts val="1200"/>
              </a:spcAft>
              <a:buNone/>
            </a:pPr>
            <a:r>
              <a:t/>
            </a: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4"/>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Self-Reflection</a:t>
            </a:r>
            <a:endParaRPr b="1" sz="3000"/>
          </a:p>
        </p:txBody>
      </p:sp>
      <p:sp>
        <p:nvSpPr>
          <p:cNvPr id="318" name="Google Shape;318;p54"/>
          <p:cNvSpPr txBox="1"/>
          <p:nvPr>
            <p:ph idx="1" type="body"/>
          </p:nvPr>
        </p:nvSpPr>
        <p:spPr>
          <a:xfrm>
            <a:off x="661625" y="905100"/>
            <a:ext cx="8170800" cy="37230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rPr>
              <a:t>As you can see, the process of creating artifacts requires significant self-reflection, which forms the foundation of micro-credential development.</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Reflecting on your knowledge and skills, finding documentation to demonstrate your competencies, and explaining the connections all require deep self-analysis and careful consideration of your practice as an intervener.</a:t>
            </a:r>
            <a:endParaRPr>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1600"/>
              </a:spcAft>
              <a:buSzPts val="1800"/>
              <a:buNone/>
            </a:pPr>
            <a:r>
              <a:rPr lang="en" sz="1400">
                <a:solidFill>
                  <a:schemeClr val="dk1"/>
                </a:solidFill>
              </a:rPr>
              <a:t>Sources: Butler, 2006; Kimball, 2005</a:t>
            </a:r>
            <a:endParaRPr sz="1400">
              <a:solidFill>
                <a:schemeClr val="dk1"/>
              </a:solidFill>
            </a:endParaRPr>
          </a:p>
        </p:txBody>
      </p:sp>
      <p:pic>
        <p:nvPicPr>
          <p:cNvPr descr="Time to reflect" id="319" name="Google Shape;319;p54"/>
          <p:cNvPicPr preferRelativeResize="0"/>
          <p:nvPr/>
        </p:nvPicPr>
        <p:blipFill>
          <a:blip r:embed="rId3">
            <a:alphaModFix/>
          </a:blip>
          <a:stretch>
            <a:fillRect/>
          </a:stretch>
        </p:blipFill>
        <p:spPr>
          <a:xfrm>
            <a:off x="6323125" y="2738600"/>
            <a:ext cx="2398625" cy="2398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Self-Reflection (cont.)</a:t>
            </a:r>
            <a:endParaRPr b="1" sz="3000"/>
          </a:p>
        </p:txBody>
      </p:sp>
      <p:sp>
        <p:nvSpPr>
          <p:cNvPr id="325" name="Google Shape;325;p55"/>
          <p:cNvSpPr txBox="1"/>
          <p:nvPr>
            <p:ph idx="1" type="body"/>
          </p:nvPr>
        </p:nvSpPr>
        <p:spPr>
          <a:xfrm>
            <a:off x="716500" y="789056"/>
            <a:ext cx="8007000" cy="3723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1800"/>
              <a:buNone/>
            </a:pPr>
            <a:r>
              <a:rPr b="1" lang="en">
                <a:solidFill>
                  <a:schemeClr val="dk1"/>
                </a:solidFill>
              </a:rPr>
              <a:t>Self-reflection involves</a:t>
            </a:r>
            <a:r>
              <a:rPr lang="en">
                <a:solidFill>
                  <a:schemeClr val="dk1"/>
                </a:solidFill>
              </a:rPr>
              <a:t>:</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Carefully considering your goals, behavior, and beliefs.</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Thinking critically about your actions in the classroom or other settings—why you do what you do, and why it is or isn’t effective </a:t>
            </a:r>
            <a:endParaRPr>
              <a:solidFill>
                <a:schemeClr val="dk1"/>
              </a:solidFill>
            </a:endParaRPr>
          </a:p>
          <a:p>
            <a:pPr indent="0" lvl="0" marL="0" rtl="0" algn="l">
              <a:spcBef>
                <a:spcPts val="1600"/>
              </a:spcBef>
              <a:spcAft>
                <a:spcPts val="0"/>
              </a:spcAft>
              <a:buNone/>
            </a:pPr>
            <a:r>
              <a:rPr lang="en">
                <a:solidFill>
                  <a:schemeClr val="dk1"/>
                </a:solidFill>
              </a:rPr>
              <a:t>This process not only helps you create a portfolio that clearly demonstrates your competence as an intervener to reviewers, but also fosters professional growth by allowing you to recognize and build on your strengths while identifying areas for improvement in your practice.</a:t>
            </a:r>
            <a:endParaRPr>
              <a:solidFill>
                <a:schemeClr val="dk1"/>
              </a:solidFill>
            </a:endParaRPr>
          </a:p>
          <a:p>
            <a:pPr indent="0" lvl="0" marL="0" rtl="0" algn="l">
              <a:spcBef>
                <a:spcPts val="1600"/>
              </a:spcBef>
              <a:spcAft>
                <a:spcPts val="0"/>
              </a:spcAft>
              <a:buSzPts val="1800"/>
              <a:buNone/>
            </a:pPr>
            <a:r>
              <a:t/>
            </a:r>
            <a:endParaRPr sz="1400">
              <a:solidFill>
                <a:schemeClr val="dk1"/>
              </a:solidFill>
            </a:endParaRPr>
          </a:p>
          <a:p>
            <a:pPr indent="0" lvl="0" marL="0" rtl="0" algn="l">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6"/>
          <p:cNvSpPr txBox="1"/>
          <p:nvPr>
            <p:ph type="title"/>
          </p:nvPr>
        </p:nvSpPr>
        <p:spPr>
          <a:xfrm>
            <a:off x="311700" y="2735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Staying Organized</a:t>
            </a:r>
            <a:endParaRPr b="1" sz="3000"/>
          </a:p>
        </p:txBody>
      </p:sp>
      <p:sp>
        <p:nvSpPr>
          <p:cNvPr id="331" name="Google Shape;331;p56"/>
          <p:cNvSpPr txBox="1"/>
          <p:nvPr>
            <p:ph idx="1" type="body"/>
          </p:nvPr>
        </p:nvSpPr>
        <p:spPr>
          <a:xfrm>
            <a:off x="311700" y="923868"/>
            <a:ext cx="8520600" cy="36615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rgbClr val="000000"/>
              </a:buClr>
              <a:buSzPts val="1800"/>
              <a:buChar char="●"/>
            </a:pPr>
            <a:r>
              <a:rPr lang="en">
                <a:solidFill>
                  <a:srgbClr val="000000"/>
                </a:solidFill>
              </a:rPr>
              <a:t>We suggest creating a dedicated folder on your computer or in the cloud specifically for storing your artifacts for each microcredential you choose to pursue.</a:t>
            </a:r>
            <a:endParaRPr>
              <a:solidFill>
                <a:srgbClr val="000000"/>
              </a:solidFill>
            </a:endParaRPr>
          </a:p>
        </p:txBody>
      </p:sp>
      <p:pic>
        <p:nvPicPr>
          <p:cNvPr descr="A drawing of an open folder with colored paper inside. " id="332" name="Google Shape;332;p56"/>
          <p:cNvPicPr preferRelativeResize="0"/>
          <p:nvPr/>
        </p:nvPicPr>
        <p:blipFill rotWithShape="1">
          <a:blip r:embed="rId3">
            <a:alphaModFix/>
          </a:blip>
          <a:srcRect b="0" l="0" r="0" t="0"/>
          <a:stretch/>
        </p:blipFill>
        <p:spPr>
          <a:xfrm>
            <a:off x="3442164" y="3007538"/>
            <a:ext cx="1694756" cy="13913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idx="1" type="body"/>
          </p:nvPr>
        </p:nvSpPr>
        <p:spPr>
          <a:xfrm>
            <a:off x="457225" y="1186697"/>
            <a:ext cx="8229600" cy="290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1400"/>
              <a:buNone/>
            </a:pPr>
            <a:r>
              <a:rPr lang="en" sz="1800">
                <a:solidFill>
                  <a:srgbClr val="000000"/>
                </a:solidFill>
                <a:highlight>
                  <a:srgbClr val="FFFFFF"/>
                </a:highlight>
                <a:latin typeface="Arial"/>
                <a:ea typeface="Arial"/>
                <a:cs typeface="Arial"/>
                <a:sym typeface="Arial"/>
              </a:rPr>
              <a:t>For mo</a:t>
            </a:r>
            <a:r>
              <a:rPr lang="en" sz="1800">
                <a:highlight>
                  <a:srgbClr val="FFFFFF"/>
                </a:highlight>
                <a:latin typeface="Arial"/>
                <a:ea typeface="Arial"/>
                <a:cs typeface="Arial"/>
                <a:sym typeface="Arial"/>
              </a:rPr>
              <a:t>re information on Intervener Microcredentials and NICE certification, contact Dr. Ritu Chopra at the </a:t>
            </a:r>
            <a:r>
              <a:rPr lang="en" sz="1800">
                <a:latin typeface="Arial"/>
                <a:ea typeface="Arial"/>
                <a:cs typeface="Arial"/>
                <a:sym typeface="Arial"/>
              </a:rPr>
              <a:t>PAR</a:t>
            </a:r>
            <a:r>
              <a:rPr baseline="30000" lang="en" sz="1800">
                <a:latin typeface="Arial"/>
                <a:ea typeface="Arial"/>
                <a:cs typeface="Arial"/>
                <a:sym typeface="Arial"/>
              </a:rPr>
              <a:t>2</a:t>
            </a:r>
            <a:r>
              <a:rPr lang="en" sz="1800">
                <a:latin typeface="Arial"/>
                <a:ea typeface="Arial"/>
                <a:cs typeface="Arial"/>
                <a:sym typeface="Arial"/>
              </a:rPr>
              <a:t>A Cente</a:t>
            </a:r>
            <a:r>
              <a:rPr lang="en" sz="1800">
                <a:highlight>
                  <a:srgbClr val="FFFFFF"/>
                </a:highlight>
                <a:latin typeface="Arial"/>
                <a:ea typeface="Arial"/>
                <a:cs typeface="Arial"/>
                <a:sym typeface="Arial"/>
              </a:rPr>
              <a:t>r</a:t>
            </a:r>
            <a:endParaRPr sz="1800">
              <a:highlight>
                <a:srgbClr val="FFFFFF"/>
              </a:highlight>
              <a:latin typeface="Arial"/>
              <a:ea typeface="Arial"/>
              <a:cs typeface="Arial"/>
              <a:sym typeface="Arial"/>
            </a:endParaRPr>
          </a:p>
          <a:p>
            <a:pPr indent="0" lvl="0" marL="457200" rtl="0" algn="l">
              <a:lnSpc>
                <a:spcPct val="100000"/>
              </a:lnSpc>
              <a:spcBef>
                <a:spcPts val="640"/>
              </a:spcBef>
              <a:spcAft>
                <a:spcPts val="0"/>
              </a:spcAft>
              <a:buSzPts val="1400"/>
              <a:buNone/>
            </a:pPr>
            <a:r>
              <a:t/>
            </a:r>
            <a:endParaRPr sz="1800">
              <a:highlight>
                <a:srgbClr val="FFFFFF"/>
              </a:highlight>
              <a:latin typeface="Arial"/>
              <a:ea typeface="Arial"/>
              <a:cs typeface="Arial"/>
              <a:sym typeface="Arial"/>
            </a:endParaRPr>
          </a:p>
          <a:p>
            <a:pPr indent="0" lvl="0" marL="457200" rtl="0" algn="l">
              <a:lnSpc>
                <a:spcPct val="100000"/>
              </a:lnSpc>
              <a:spcBef>
                <a:spcPts val="640"/>
              </a:spcBef>
              <a:spcAft>
                <a:spcPts val="0"/>
              </a:spcAft>
              <a:buSzPts val="1400"/>
              <a:buNone/>
            </a:pPr>
            <a:r>
              <a:rPr lang="en" sz="1800">
                <a:highlight>
                  <a:srgbClr val="FFFFFF"/>
                </a:highlight>
                <a:latin typeface="Arial"/>
                <a:ea typeface="Arial"/>
                <a:cs typeface="Arial"/>
                <a:sym typeface="Arial"/>
              </a:rPr>
              <a:t>Ritu.Chopra@ucdenver.edu</a:t>
            </a:r>
            <a:endParaRPr sz="1800">
              <a:highlight>
                <a:srgbClr val="FFFFFF"/>
              </a:highlight>
              <a:latin typeface="Arial"/>
              <a:ea typeface="Arial"/>
              <a:cs typeface="Arial"/>
              <a:sym typeface="Arial"/>
            </a:endParaRPr>
          </a:p>
          <a:p>
            <a:pPr indent="0" lvl="0" marL="457200" rtl="0" algn="l">
              <a:spcBef>
                <a:spcPts val="640"/>
              </a:spcBef>
              <a:spcAft>
                <a:spcPts val="0"/>
              </a:spcAft>
              <a:buSzPts val="1400"/>
              <a:buNone/>
            </a:pPr>
            <a:r>
              <a:rPr lang="en" sz="1800">
                <a:highlight>
                  <a:srgbClr val="FFFFFF"/>
                </a:highlight>
                <a:latin typeface="Arial"/>
                <a:ea typeface="Arial"/>
                <a:cs typeface="Arial"/>
                <a:sym typeface="Arial"/>
              </a:rPr>
              <a:t>https://paracenter.org/</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latin typeface="Arial"/>
                <a:ea typeface="Arial"/>
                <a:cs typeface="Arial"/>
                <a:sym typeface="Arial"/>
              </a:rPr>
              <a:t>Adapted from NICE Training Materials, 2017–2024. U.S. Department of Education Grant #H326T180026	  	</a:t>
            </a:r>
            <a:endParaRPr sz="1800">
              <a:solidFill>
                <a:srgbClr val="333333"/>
              </a:solidFill>
              <a:highlight>
                <a:srgbClr val="FFFFFF"/>
              </a:highlight>
              <a:latin typeface="Arial"/>
              <a:ea typeface="Arial"/>
              <a:cs typeface="Arial"/>
              <a:sym typeface="Arial"/>
            </a:endParaRPr>
          </a:p>
        </p:txBody>
      </p:sp>
      <p:pic>
        <p:nvPicPr>
          <p:cNvPr descr="NICE logo with name.png" id="338" name="Google Shape;338;p57"/>
          <p:cNvPicPr preferRelativeResize="0"/>
          <p:nvPr/>
        </p:nvPicPr>
        <p:blipFill rotWithShape="1">
          <a:blip r:embed="rId3">
            <a:alphaModFix/>
          </a:blip>
          <a:srcRect b="0" l="0" r="0" t="0"/>
          <a:stretch/>
        </p:blipFill>
        <p:spPr>
          <a:xfrm>
            <a:off x="2029426" y="153413"/>
            <a:ext cx="5085131" cy="1033294"/>
          </a:xfrm>
          <a:prstGeom prst="rect">
            <a:avLst/>
          </a:prstGeom>
          <a:noFill/>
          <a:ln>
            <a:noFill/>
          </a:ln>
        </p:spPr>
      </p:pic>
      <p:pic>
        <p:nvPicPr>
          <p:cNvPr id="339" name="Google Shape;339;p57"/>
          <p:cNvPicPr preferRelativeResize="0"/>
          <p:nvPr/>
        </p:nvPicPr>
        <p:blipFill>
          <a:blip r:embed="rId4">
            <a:alphaModFix/>
          </a:blip>
          <a:stretch>
            <a:fillRect/>
          </a:stretch>
        </p:blipFill>
        <p:spPr>
          <a:xfrm>
            <a:off x="2163600" y="3864800"/>
            <a:ext cx="1260275" cy="717650"/>
          </a:xfrm>
          <a:prstGeom prst="rect">
            <a:avLst/>
          </a:prstGeom>
          <a:noFill/>
          <a:ln>
            <a:noFill/>
          </a:ln>
        </p:spPr>
      </p:pic>
      <p:pic>
        <p:nvPicPr>
          <p:cNvPr id="340" name="Google Shape;340;p57" title="sehd.logo.png"/>
          <p:cNvPicPr preferRelativeResize="0"/>
          <p:nvPr/>
        </p:nvPicPr>
        <p:blipFill>
          <a:blip r:embed="rId5">
            <a:alphaModFix/>
          </a:blip>
          <a:stretch>
            <a:fillRect/>
          </a:stretch>
        </p:blipFill>
        <p:spPr>
          <a:xfrm>
            <a:off x="4291950" y="4011929"/>
            <a:ext cx="3781201" cy="42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Steps in Developing Artifacts </a:t>
            </a:r>
            <a:endParaRPr b="1" sz="3000"/>
          </a:p>
        </p:txBody>
      </p:sp>
      <p:sp>
        <p:nvSpPr>
          <p:cNvPr id="87" name="Google Shape;87;p18"/>
          <p:cNvSpPr txBox="1"/>
          <p:nvPr>
            <p:ph idx="1" type="body"/>
          </p:nvPr>
        </p:nvSpPr>
        <p:spPr>
          <a:xfrm>
            <a:off x="428300" y="865350"/>
            <a:ext cx="8229600" cy="3976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While you'll ultimately build your artifacts on your computer, much of the real work happens offline. The main steps include:</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Determine how your training and work experience align with the competencies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Identify or create documentation that Demonstrates each competency</a:t>
            </a:r>
            <a:endParaRPr>
              <a:solidFill>
                <a:schemeClr val="dk1"/>
              </a:solidFill>
            </a:endParaRPr>
          </a:p>
          <a:p>
            <a:pPr indent="-342900" lvl="0" marL="457200" rtl="0" algn="l">
              <a:lnSpc>
                <a:spcPct val="130000"/>
              </a:lnSpc>
              <a:spcBef>
                <a:spcPts val="1000"/>
              </a:spcBef>
              <a:spcAft>
                <a:spcPts val="0"/>
              </a:spcAft>
              <a:buClr>
                <a:schemeClr val="dk1"/>
              </a:buClr>
              <a:buSzPts val="1800"/>
              <a:buAutoNum type="arabicPeriod"/>
            </a:pPr>
            <a:r>
              <a:rPr lang="en">
                <a:solidFill>
                  <a:schemeClr val="dk1"/>
                </a:solidFill>
              </a:rPr>
              <a:t>Write an explanation of how your documentation demonstrates mastery of the competencies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Each of these steps requires thoughtful self-reflection.</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Let’s look at an example...</a:t>
            </a:r>
            <a:endParaRPr>
              <a:solidFill>
                <a:schemeClr val="dk1"/>
              </a:solidFill>
            </a:endParaRPr>
          </a:p>
          <a:p>
            <a:pPr indent="0" lvl="0" marL="0" rtl="0" algn="l">
              <a:lnSpc>
                <a:spcPct val="130000"/>
              </a:lnSpc>
              <a:spcBef>
                <a:spcPts val="1200"/>
              </a:spcBef>
              <a:spcAft>
                <a:spcPts val="0"/>
              </a:spcAft>
              <a:buSzPts val="3000"/>
              <a:buNone/>
            </a:pPr>
            <a:r>
              <a:t/>
            </a:r>
            <a:endParaRPr>
              <a:solidFill>
                <a:schemeClr val="dk1"/>
              </a:solidFill>
            </a:endParaRPr>
          </a:p>
          <a:p>
            <a:pPr indent="0" lvl="0" marL="0" rtl="0" algn="l">
              <a:lnSpc>
                <a:spcPct val="130000"/>
              </a:lnSpc>
              <a:spcBef>
                <a:spcPts val="1000"/>
              </a:spcBef>
              <a:spcAft>
                <a:spcPts val="0"/>
              </a:spcAft>
              <a:buSzPts val="3000"/>
              <a:buNone/>
            </a:pPr>
            <a:r>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457200" y="29548"/>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1 of </a:t>
            </a:r>
            <a:r>
              <a:rPr b="1" lang="en" sz="3000"/>
              <a:t>Artifact Development: Example</a:t>
            </a:r>
            <a:r>
              <a:rPr b="1" lang="en"/>
              <a:t> </a:t>
            </a:r>
            <a:endParaRPr b="1"/>
          </a:p>
        </p:txBody>
      </p:sp>
      <p:sp>
        <p:nvSpPr>
          <p:cNvPr id="93" name="Google Shape;93;p19"/>
          <p:cNvSpPr txBox="1"/>
          <p:nvPr>
            <p:ph idx="1" type="body"/>
          </p:nvPr>
        </p:nvSpPr>
        <p:spPr>
          <a:xfrm>
            <a:off x="381000" y="607650"/>
            <a:ext cx="8229600" cy="38622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a:solidFill>
                  <a:schemeClr val="dk1"/>
                </a:solidFill>
              </a:rPr>
              <a:t>Step 1: Determine How Your Training and Experience Align with the Competencies</a:t>
            </a:r>
            <a:br>
              <a:rPr b="1" lang="en" sz="1100">
                <a:solidFill>
                  <a:schemeClr val="dk1"/>
                </a:solidFill>
              </a:rPr>
            </a:br>
            <a:r>
              <a:rPr lang="en">
                <a:solidFill>
                  <a:schemeClr val="dk1"/>
                </a:solidFill>
              </a:rPr>
              <a:t> Irene is an intervener working with a 6-year-old girl named Primrose in a general education classroom. After reflecting on her daily responsibilities and discussing them with her mentor, Irene recognizes that the strategies she uses to support Primrose’s meaningful participation in science lessons clearly demonstrate her strengths in the following skills from Standard 5:</a:t>
            </a:r>
            <a:endParaRPr>
              <a:solidFill>
                <a:schemeClr val="dk1"/>
              </a:solidFill>
            </a:endParaRPr>
          </a:p>
          <a:p>
            <a:pPr indent="0" lvl="0" marL="0" rtl="0" algn="l">
              <a:lnSpc>
                <a:spcPct val="100000"/>
              </a:lnSpc>
              <a:spcBef>
                <a:spcPts val="1200"/>
              </a:spcBef>
              <a:spcAft>
                <a:spcPts val="0"/>
              </a:spcAft>
              <a:buSzPts val="3000"/>
              <a:buNone/>
            </a:pPr>
            <a:r>
              <a:t/>
            </a:r>
            <a:endParaRPr>
              <a:solidFill>
                <a:schemeClr val="dk1"/>
              </a:solidFill>
            </a:endParaRPr>
          </a:p>
          <a:p>
            <a:pPr indent="0" lvl="0" marL="0" rtl="0" algn="l">
              <a:lnSpc>
                <a:spcPct val="100000"/>
              </a:lnSpc>
              <a:spcBef>
                <a:spcPts val="1000"/>
              </a:spcBef>
              <a:spcAft>
                <a:spcPts val="0"/>
              </a:spcAft>
              <a:buSzPts val="3000"/>
              <a:buNone/>
            </a:pPr>
            <a:r>
              <a:t/>
            </a:r>
            <a:endParaRPr>
              <a:solidFill>
                <a:schemeClr val="dk1"/>
              </a:solidFill>
            </a:endParaRPr>
          </a:p>
          <a:p>
            <a:pPr indent="0" lvl="0" marL="0" rtl="0" algn="l">
              <a:lnSpc>
                <a:spcPct val="100000"/>
              </a:lnSpc>
              <a:spcBef>
                <a:spcPts val="1000"/>
              </a:spcBef>
              <a:spcAft>
                <a:spcPts val="0"/>
              </a:spcAft>
              <a:buSzPts val="3000"/>
              <a:buNone/>
            </a:pPr>
            <a:r>
              <a:t/>
            </a:r>
            <a:endParaRPr>
              <a:solidFill>
                <a:schemeClr val="dk1"/>
              </a:solidFill>
            </a:endParaRPr>
          </a:p>
          <a:p>
            <a:pPr indent="0" lvl="0" marL="0" rtl="0" algn="l">
              <a:lnSpc>
                <a:spcPct val="130000"/>
              </a:lnSpc>
              <a:spcBef>
                <a:spcPts val="600"/>
              </a:spcBef>
              <a:spcAft>
                <a:spcPts val="0"/>
              </a:spcAft>
              <a:buSzPts val="3000"/>
              <a:buNone/>
            </a:pPr>
            <a:r>
              <a:t/>
            </a:r>
            <a:endParaRPr sz="1400">
              <a:solidFill>
                <a:schemeClr val="dk1"/>
              </a:solidFill>
            </a:endParaRPr>
          </a:p>
        </p:txBody>
      </p:sp>
      <p:sp>
        <p:nvSpPr>
          <p:cNvPr id="94" name="Google Shape;94;p19"/>
          <p:cNvSpPr txBox="1"/>
          <p:nvPr>
            <p:ph idx="1" type="body"/>
          </p:nvPr>
        </p:nvSpPr>
        <p:spPr>
          <a:xfrm>
            <a:off x="457200" y="2874450"/>
            <a:ext cx="5237400" cy="2206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Font typeface="Tahoma"/>
              <a:buChar char="●"/>
            </a:pPr>
            <a:r>
              <a:rPr b="1" lang="en" sz="1800">
                <a:solidFill>
                  <a:schemeClr val="dk1"/>
                </a:solidFill>
                <a:highlight>
                  <a:schemeClr val="lt1"/>
                </a:highlight>
              </a:rPr>
              <a:t>DBI 5.S3</a:t>
            </a:r>
            <a:r>
              <a:rPr lang="en" sz="1800">
                <a:solidFill>
                  <a:schemeClr val="dk1"/>
                </a:solidFill>
                <a:highlight>
                  <a:schemeClr val="lt1"/>
                </a:highlight>
              </a:rPr>
              <a:t> Provide 1:1 intervention varying the level and intensity of input to reinforce and support student engagement, self-regulation, and learning.</a:t>
            </a:r>
            <a:endParaRPr sz="1800">
              <a:solidFill>
                <a:schemeClr val="dk1"/>
              </a:solidFill>
              <a:highlight>
                <a:schemeClr val="lt1"/>
              </a:highlight>
            </a:endParaRPr>
          </a:p>
          <a:p>
            <a:pPr indent="-342900" lvl="0" marL="457200" rtl="0" algn="l">
              <a:lnSpc>
                <a:spcPct val="100000"/>
              </a:lnSpc>
              <a:spcBef>
                <a:spcPts val="1000"/>
              </a:spcBef>
              <a:spcAft>
                <a:spcPts val="0"/>
              </a:spcAft>
              <a:buClr>
                <a:schemeClr val="dk1"/>
              </a:buClr>
              <a:buSzPts val="1800"/>
              <a:buFont typeface="Tahoma"/>
              <a:buChar char="●"/>
            </a:pPr>
            <a:r>
              <a:rPr b="1" lang="en" sz="1800">
                <a:solidFill>
                  <a:schemeClr val="dk1"/>
                </a:solidFill>
                <a:highlight>
                  <a:schemeClr val="lt1"/>
                </a:highlight>
              </a:rPr>
              <a:t>DBI.5.S5</a:t>
            </a:r>
            <a:r>
              <a:rPr lang="en" sz="1800">
                <a:solidFill>
                  <a:schemeClr val="dk1"/>
                </a:solidFill>
                <a:highlight>
                  <a:schemeClr val="lt1"/>
                </a:highlight>
              </a:rPr>
              <a:t> Use routines and functional activities as learning opportunities.</a:t>
            </a:r>
            <a:endParaRPr b="1" i="1" sz="1800">
              <a:solidFill>
                <a:schemeClr val="dk1"/>
              </a:solidFill>
              <a:highlight>
                <a:schemeClr val="lt1"/>
              </a:highlight>
            </a:endParaRPr>
          </a:p>
          <a:p>
            <a:pPr indent="0" lvl="0" marL="457200" rtl="0" algn="l">
              <a:spcBef>
                <a:spcPts val="1000"/>
              </a:spcBef>
              <a:spcAft>
                <a:spcPts val="1200"/>
              </a:spcAft>
              <a:buNone/>
            </a:pPr>
            <a:r>
              <a:t/>
            </a:r>
            <a:endParaRPr b="1" i="1" sz="1800">
              <a:solidFill>
                <a:schemeClr val="dk1"/>
              </a:solidFill>
              <a:highlight>
                <a:schemeClr val="lt1"/>
              </a:highlight>
            </a:endParaRPr>
          </a:p>
        </p:txBody>
      </p:sp>
      <p:pic>
        <p:nvPicPr>
          <p:cNvPr id="95" name="Google Shape;95;p19"/>
          <p:cNvPicPr preferRelativeResize="0"/>
          <p:nvPr/>
        </p:nvPicPr>
        <p:blipFill rotWithShape="1">
          <a:blip r:embed="rId3">
            <a:alphaModFix/>
          </a:blip>
          <a:srcRect b="0" l="0" r="0" t="0"/>
          <a:stretch/>
        </p:blipFill>
        <p:spPr>
          <a:xfrm>
            <a:off x="5937724" y="3411578"/>
            <a:ext cx="2446631" cy="18349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2 of </a:t>
            </a:r>
            <a:r>
              <a:rPr b="1" lang="en" sz="3000"/>
              <a:t>Artifact Development: Example </a:t>
            </a:r>
            <a:endParaRPr b="1" sz="3000"/>
          </a:p>
        </p:txBody>
      </p:sp>
      <p:sp>
        <p:nvSpPr>
          <p:cNvPr id="101" name="Google Shape;101;p20"/>
          <p:cNvSpPr txBox="1"/>
          <p:nvPr>
            <p:ph idx="1" type="body"/>
          </p:nvPr>
        </p:nvSpPr>
        <p:spPr>
          <a:xfrm>
            <a:off x="428300" y="865350"/>
            <a:ext cx="8229600" cy="38622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chemeClr val="dk1"/>
                </a:solidFill>
              </a:rPr>
              <a:t>Step 2: Identify or Create Documentation</a:t>
            </a:r>
            <a:r>
              <a:rPr lang="en">
                <a:solidFill>
                  <a:schemeClr val="dk1"/>
                </a:solidFill>
              </a:rPr>
              <a:t>(e.g., videos, photos, assignments) </a:t>
            </a:r>
            <a:r>
              <a:rPr b="1" lang="en">
                <a:solidFill>
                  <a:schemeClr val="dk1"/>
                </a:solidFill>
              </a:rPr>
              <a:t> </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Irene decides that a video clip will be an essential piece of documentation to showcase all three of the selected skills. She arranges for a co-worker to record her working with Primrose during a typical science lesson.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She also includes a copy of an activity routine sheet that she and Primrose’s Grade VI teacher developed, which provides additional support for the second skill on the list: </a:t>
            </a:r>
            <a:r>
              <a:rPr i="1" lang="en">
                <a:solidFill>
                  <a:schemeClr val="dk1"/>
                </a:solidFill>
              </a:rPr>
              <a:t>using routines and functional activities as learning opportunities.</a:t>
            </a:r>
            <a:endParaRPr i="1">
              <a:solidFill>
                <a:schemeClr val="dk1"/>
              </a:solidFill>
            </a:endParaRPr>
          </a:p>
          <a:p>
            <a:pPr indent="0" lvl="0" marL="457200" rtl="0" algn="l">
              <a:lnSpc>
                <a:spcPct val="130000"/>
              </a:lnSpc>
              <a:spcBef>
                <a:spcPts val="1200"/>
              </a:spcBef>
              <a:spcAft>
                <a:spcPts val="0"/>
              </a:spcAft>
              <a:buNone/>
            </a:pPr>
            <a:r>
              <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252300" y="110569"/>
            <a:ext cx="86394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3 of Artifact </a:t>
            </a:r>
            <a:r>
              <a:rPr b="1" lang="en" sz="3000"/>
              <a:t>Development: </a:t>
            </a:r>
            <a:r>
              <a:rPr b="1" lang="en" sz="3000"/>
              <a:t> </a:t>
            </a:r>
            <a:r>
              <a:rPr b="1" lang="en" sz="3000"/>
              <a:t>Example </a:t>
            </a:r>
            <a:endParaRPr b="1" sz="3000"/>
          </a:p>
        </p:txBody>
      </p:sp>
      <p:sp>
        <p:nvSpPr>
          <p:cNvPr id="107" name="Google Shape;107;p21"/>
          <p:cNvSpPr txBox="1"/>
          <p:nvPr>
            <p:ph idx="1" type="body"/>
          </p:nvPr>
        </p:nvSpPr>
        <p:spPr>
          <a:xfrm>
            <a:off x="400675" y="764875"/>
            <a:ext cx="5443800" cy="3862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Clr>
                <a:schemeClr val="dk1"/>
              </a:buClr>
              <a:buSzPts val="1100"/>
              <a:buFont typeface="Arial"/>
              <a:buNone/>
            </a:pPr>
            <a:r>
              <a:rPr b="1" lang="en">
                <a:solidFill>
                  <a:schemeClr val="dk1"/>
                </a:solidFill>
              </a:rPr>
              <a:t>Step 3: Write an Explanation of How Your Documentation Demonstrates Mastery of the Competencies</a:t>
            </a:r>
            <a:endParaRPr b="1">
              <a:solidFill>
                <a:schemeClr val="dk1"/>
              </a:solidFill>
            </a:endParaRPr>
          </a:p>
          <a:p>
            <a:pPr indent="0" lvl="0" marL="0" rtl="0" algn="l">
              <a:lnSpc>
                <a:spcPct val="130000"/>
              </a:lnSpc>
              <a:spcBef>
                <a:spcPts val="0"/>
              </a:spcBef>
              <a:spcAft>
                <a:spcPts val="0"/>
              </a:spcAft>
              <a:buSzPts val="3000"/>
              <a:buNone/>
            </a:pPr>
            <a:r>
              <a:rPr lang="en">
                <a:solidFill>
                  <a:schemeClr val="dk1"/>
                </a:solidFill>
              </a:rPr>
              <a:t>In this step, you'll reflect on each piece of documentation you've selected and explain how it illustrates your knowledge and skills. Clearly connect your artifacts to the specific competencies they represent, highlighting why each one is a strong example of your mastery.</a:t>
            </a:r>
            <a:endParaRPr>
              <a:solidFill>
                <a:schemeClr val="dk1"/>
              </a:solidFill>
            </a:endParaRPr>
          </a:p>
        </p:txBody>
      </p:sp>
      <p:pic>
        <p:nvPicPr>
          <p:cNvPr id="108" name="Google Shape;108;p21"/>
          <p:cNvPicPr preferRelativeResize="0"/>
          <p:nvPr/>
        </p:nvPicPr>
        <p:blipFill>
          <a:blip r:embed="rId3">
            <a:alphaModFix/>
          </a:blip>
          <a:stretch>
            <a:fillRect/>
          </a:stretch>
        </p:blipFill>
        <p:spPr>
          <a:xfrm>
            <a:off x="5957425" y="1664600"/>
            <a:ext cx="2525774" cy="252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252300" y="110569"/>
            <a:ext cx="8639400" cy="654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3600"/>
              <a:buFont typeface="Arial"/>
              <a:buNone/>
            </a:pPr>
            <a:r>
              <a:rPr b="1" lang="en" sz="3000"/>
              <a:t>Step 3:  Example (contd.)</a:t>
            </a:r>
            <a:endParaRPr b="1" sz="3000"/>
          </a:p>
        </p:txBody>
      </p:sp>
      <p:sp>
        <p:nvSpPr>
          <p:cNvPr id="114" name="Google Shape;114;p22"/>
          <p:cNvSpPr txBox="1"/>
          <p:nvPr>
            <p:ph idx="1" type="body"/>
          </p:nvPr>
        </p:nvSpPr>
        <p:spPr>
          <a:xfrm>
            <a:off x="457200" y="764869"/>
            <a:ext cx="8229600" cy="3862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3000"/>
              <a:buNone/>
            </a:pPr>
            <a:r>
              <a:rPr lang="en" sz="1800">
                <a:solidFill>
                  <a:schemeClr val="dk1"/>
                </a:solidFill>
              </a:rPr>
              <a:t>Irene’s explanation will describe how the video supports all three listed competencies, while the a</a:t>
            </a:r>
            <a:r>
              <a:rPr i="1" lang="en" sz="1800">
                <a:solidFill>
                  <a:schemeClr val="dk1"/>
                </a:solidFill>
              </a:rPr>
              <a:t>ctivity routine form provides</a:t>
            </a:r>
            <a:r>
              <a:rPr lang="en" sz="1800">
                <a:solidFill>
                  <a:schemeClr val="dk1"/>
                </a:solidFill>
              </a:rPr>
              <a:t> additional evidence for the second competency.</a:t>
            </a:r>
            <a:endParaRPr sz="1800">
              <a:solidFill>
                <a:schemeClr val="dk1"/>
              </a:solidFill>
            </a:endParaRPr>
          </a:p>
        </p:txBody>
      </p:sp>
      <p:graphicFrame>
        <p:nvGraphicFramePr>
          <p:cNvPr id="115" name="Google Shape;115;p22"/>
          <p:cNvGraphicFramePr/>
          <p:nvPr/>
        </p:nvGraphicFramePr>
        <p:xfrm>
          <a:off x="676700" y="1941544"/>
          <a:ext cx="3000000" cy="3000000"/>
        </p:xfrm>
        <a:graphic>
          <a:graphicData uri="http://schemas.openxmlformats.org/drawingml/2006/table">
            <a:tbl>
              <a:tblPr>
                <a:noFill/>
                <a:tableStyleId>{4144C9E4-510E-4E40-8E70-CBDBE19C0611}</a:tableStyleId>
              </a:tblPr>
              <a:tblGrid>
                <a:gridCol w="3895300"/>
                <a:gridCol w="3895300"/>
              </a:tblGrid>
              <a:tr h="2971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Artifact Title: Primrose’s Science Lesson</a:t>
                      </a:r>
                      <a:endParaRPr b="1" sz="1400" u="none" cap="none" strike="noStrike"/>
                    </a:p>
                  </a:txBody>
                  <a:tcPr marT="68575" marB="68575" marR="91425" marL="91425"/>
                </a:tc>
                <a:tc hMerge="1"/>
              </a:tr>
              <a:tr h="2971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Documentation</a:t>
                      </a:r>
                      <a:endParaRPr b="1"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Competencies Targeted in This Artifact</a:t>
                      </a:r>
                      <a:endParaRPr b="1" sz="1400" u="none" cap="none" strike="noStrike"/>
                    </a:p>
                  </a:txBody>
                  <a:tcPr marT="68575" marB="68575" marR="91425" marL="91425"/>
                </a:tc>
              </a:tr>
              <a:tr h="297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Video clip (also known as a “Video Work Sample”)</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Provide one-on-one intervention</a:t>
                      </a:r>
                      <a:endParaRPr sz="1400" u="none" cap="none" strike="noStrike"/>
                    </a:p>
                  </a:txBody>
                  <a:tcPr marT="68575" marB="68575" marR="91425" marL="91425"/>
                </a:tc>
              </a:tr>
              <a:tr h="285750">
                <a:tc>
                  <a:txBody>
                    <a:bodyPr/>
                    <a:lstStyle/>
                    <a:p>
                      <a:pPr indent="0" lvl="0" marL="0" marR="0" rtl="0" algn="l">
                        <a:lnSpc>
                          <a:spcPct val="100000"/>
                        </a:lnSpc>
                        <a:spcBef>
                          <a:spcPts val="0"/>
                        </a:spcBef>
                        <a:spcAft>
                          <a:spcPts val="0"/>
                        </a:spcAft>
                        <a:buClr>
                          <a:schemeClr val="dk1"/>
                        </a:buClr>
                        <a:buSzPts val="800"/>
                        <a:buFont typeface="Arial"/>
                        <a:buNone/>
                      </a:pPr>
                      <a:r>
                        <a:rPr lang="en" sz="1400" u="none" cap="none" strike="noStrike">
                          <a:solidFill>
                            <a:schemeClr val="dk1"/>
                          </a:solidFill>
                        </a:rPr>
                        <a:t>Activity routine form (a type of “Written Work Sample”)</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Use routines and functional activities as learning opportunities</a:t>
                      </a:r>
                      <a:endParaRPr sz="1400" u="none" cap="none" strike="noStrike"/>
                    </a:p>
                  </a:txBody>
                  <a:tcPr marT="68575" marB="68575" marR="91425" marL="91425"/>
                </a:tc>
              </a:tr>
              <a:tr h="285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Facilitate direct learning experiences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