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ADD3D5D-651B-4FD1-8C72-7B5CBB169090}">
  <a:tblStyle styleId="{FADD3D5D-651B-4FD1-8C72-7B5CBB16909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D656231-5143-4FC9-8296-293D95008503}" styleName="Table_1">
    <a:wholeTbl>
      <a:tcTxStyle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3293ECB4-FE61-4893-A003-F49C4795FDF0}" styleName="Table_2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cb36c4994_0_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g32cb36c499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4e48c7ec4e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4e48c7ec4e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4e48c7ec4e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4e48c7ec4e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2cb36c499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32cb36c499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2cb36c4994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32cb36c499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2cb36c4994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32cb36c4994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2cb36c499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32cb36c499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2cb36c4994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g32cb36c4994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2cb36c4994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g32cb36c4994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2cb36c4994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32cb36c4994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2cb36c4994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32cb36c4994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cb3ecf81a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g32cb3ecf81a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2cb36c4994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32cb36c499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2cb36c4994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g32cb36c499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2cb36c4994_0_5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32cb36c4994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2cb36c4994_0_6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32cb36c499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498dd84b10_0_0:notes"/>
          <p:cNvSpPr/>
          <p:nvPr>
            <p:ph idx="2" type="sldImg"/>
          </p:nvPr>
        </p:nvSpPr>
        <p:spPr>
          <a:xfrm>
            <a:off x="381163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g3498dd84b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e48c7ec4e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e48c7ec4e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4e48c7ec4e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4e48c7ec4e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4e48c7ec4e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g34e48c7ec4e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e48c7ec4e_0_2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34e48c7ec4e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4e48c7ec4e_0_7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4e48c7ec4e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4e48c7ec4e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34e48c7ec4e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e48c7ec4e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4e48c7ec4e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9BQLIzmZaHHQTzMlE-ImAQCWcGRb_uDNH0q-di_gACU/edit?tab=t.0#heading=h.ya6lhovtxutu" TargetMode="External"/><Relationship Id="rId4" Type="http://schemas.openxmlformats.org/officeDocument/2006/relationships/hyperlink" Target="https://docs.google.com/document/d/19BQLIzmZaHHQTzMlE-ImAQCWcGRb_uDNH0q-di_gACU/edit?tab=t.0#heading=h.ya6lhovtxutu" TargetMode="External"/><Relationship Id="rId5" Type="http://schemas.openxmlformats.org/officeDocument/2006/relationships/hyperlink" Target="https://docs.google.com/document/d/19BQLIzmZaHHQTzMlE-ImAQCWcGRb_uDNH0q-di_gACU/edit?tab=t.0#heading=h.ya6lhovtxutu" TargetMode="External"/><Relationship Id="rId6" Type="http://schemas.openxmlformats.org/officeDocument/2006/relationships/hyperlink" Target="https://docs.google.com/document/u/0/d/1JaCEyL3pzp9Y-U-eluHFaKeZCcVfYLq_/edit" TargetMode="External"/><Relationship Id="rId7" Type="http://schemas.openxmlformats.org/officeDocument/2006/relationships/hyperlink" Target="https://docs.google.com/document/d/1jQFrfQopwyVNVxEfk7sS58fHdprpEzyjA4VzybfSvAo/edit?usp=sharing" TargetMode="External"/><Relationship Id="rId8" Type="http://schemas.openxmlformats.org/officeDocument/2006/relationships/hyperlink" Target="https://docs.google.com/document/d/1uM5Qx0D0ru3SlEY4hyzzZyxIASs0elbbeCsAwz1_f_s/edit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document/d/19BQLIzmZaHHQTzMlE-ImAQCWcGRb_uDNH0q-di_gACU/edit?tab=t.0#heading=h.ya6lhovtxutu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u/0/d/1JaCEyL3pzp9Y-U-eluHFaKeZCcVfYLq_/edi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jQFrfQopwyVNVxEfk7sS58fHdprpEzyjA4VzybfSvAo/edit?usp=sharing" TargetMode="External"/><Relationship Id="rId4" Type="http://schemas.openxmlformats.org/officeDocument/2006/relationships/hyperlink" Target="https://docs.google.com/document/d/1jQFrfQopwyVNVxEfk7sS58fHdprpEzyjA4VzybfSvAo/edit?usp=sharin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448575" y="394275"/>
            <a:ext cx="8520600" cy="12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800"/>
              <a:t> Portfolio Submission and Review</a:t>
            </a:r>
            <a:endParaRPr b="1" sz="4800"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84949" y="1959050"/>
            <a:ext cx="2974125" cy="227133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r2a Center Logo"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5050" y="4349650"/>
            <a:ext cx="1260275" cy="71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CDenver School of Education and Human Development Logo" id="63" name="Google Shape;63;p14" title="sehd.logo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41850" y="4496779"/>
            <a:ext cx="3781201" cy="4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512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Submission File Types</a:t>
            </a:r>
            <a:endParaRPr b="1"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Qualtrics will not allow you to upload anything other than: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PDF</a:t>
            </a:r>
            <a:endParaRPr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Document </a:t>
            </a:r>
            <a:endParaRPr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</a:rPr>
              <a:t>DOC, DOCX, TXT, ODT </a:t>
            </a:r>
            <a:endParaRPr sz="18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Spreadsheet </a:t>
            </a:r>
            <a:endParaRPr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</a:rPr>
              <a:t>CSV, XLS, XLSX, ODS</a:t>
            </a:r>
            <a:endParaRPr sz="18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Graphic 	</a:t>
            </a:r>
            <a:endParaRPr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</a:rPr>
              <a:t>JPG, PNG, GIF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18460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Overview of Review</a:t>
            </a:r>
            <a:r>
              <a:rPr b="1" lang="en"/>
              <a:t> Process</a:t>
            </a:r>
            <a:endParaRPr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178125" y="445031"/>
            <a:ext cx="8654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NICE Reviewers</a:t>
            </a:r>
            <a:endParaRPr b="1" sz="3000"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62600" y="1066594"/>
            <a:ext cx="8319600" cy="30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All reviewers have expertise in DeafBlindness and are members of the NICE Review Board.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As part of their agreement to serve as reviewers, all sign statements of confidentiality and impartiality.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All portfolios are reviewed by </a:t>
            </a:r>
            <a:r>
              <a:rPr lang="en">
                <a:solidFill>
                  <a:schemeClr val="dk1"/>
                </a:solidFill>
              </a:rPr>
              <a:t>at least</a:t>
            </a:r>
            <a:r>
              <a:rPr lang="en">
                <a:solidFill>
                  <a:schemeClr val="dk1"/>
                </a:solidFill>
              </a:rPr>
              <a:t> two reviewers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178125" y="445031"/>
            <a:ext cx="8654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“About Me” Review</a:t>
            </a:r>
            <a:endParaRPr b="1" sz="3000"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69675" y="11162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About Me Section – Reviewer Guidance</a:t>
            </a:r>
            <a:endParaRPr b="1">
              <a:solidFill>
                <a:schemeClr val="dk1"/>
              </a:solidFill>
            </a:endParaRPr>
          </a:p>
          <a:p>
            <a:pPr indent="-342900" lvl="0" marL="28575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Reviewers will begin by carefully reading your “About Me” section to gain a foundational understanding of: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 as an individual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Your training and educational background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Your professional development experiences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student(s) or client(s) you work with</a:t>
            </a:r>
            <a:endParaRPr>
              <a:solidFill>
                <a:schemeClr val="dk1"/>
              </a:solidFill>
            </a:endParaRPr>
          </a:p>
          <a:p>
            <a:pPr indent="-34290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This section appears at the very start of your submission and helps set the tone for the entire review process.</a:t>
            </a:r>
            <a:endParaRPr>
              <a:solidFill>
                <a:schemeClr val="dk1"/>
              </a:solidFill>
            </a:endParaRPr>
          </a:p>
          <a:p>
            <a:pPr indent="-34290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While this section is not scored, it plays a crucial role in helping reviewers better understand and contextualize your submitted artifacts.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2161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Artifacts Review </a:t>
            </a:r>
            <a:endParaRPr b="1" sz="3000"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576075" y="1017650"/>
            <a:ext cx="81042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After reviewing your “About Me” section, reviewers will proceed to evaluate your artifacts.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For each artifact, they will assess how effectively your documentation and explanations together demonstrate your mastery of the related competencies.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Artifact Scoring System</a:t>
            </a:r>
            <a:endParaRPr b="1" sz="3000"/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445325" y="1017656"/>
            <a:ext cx="771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2000">
                <a:solidFill>
                  <a:schemeClr val="dk1"/>
                </a:solidFill>
              </a:rPr>
              <a:t>Artifacts are scored using a tool called the </a:t>
            </a:r>
            <a:r>
              <a:rPr b="1" lang="en" sz="2000">
                <a:solidFill>
                  <a:schemeClr val="dk1"/>
                </a:solidFill>
              </a:rPr>
              <a:t>NICE Scoring Rubric</a:t>
            </a:r>
            <a:r>
              <a:rPr lang="en" sz="2000">
                <a:solidFill>
                  <a:schemeClr val="dk1"/>
                </a:solidFill>
              </a:rPr>
              <a:t>.</a:t>
            </a:r>
            <a:endParaRPr sz="20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2000">
                <a:solidFill>
                  <a:schemeClr val="dk1"/>
                </a:solidFill>
              </a:rPr>
              <a:t>This rubric is displayed on the next two slides, and you also have a copy with the same information available under “Important Documents.”</a:t>
            </a:r>
            <a:endParaRPr sz="2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87900" y="216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NICE Rubric for Documentation</a:t>
            </a:r>
            <a:endParaRPr b="1" sz="3000"/>
          </a:p>
        </p:txBody>
      </p:sp>
      <p:graphicFrame>
        <p:nvGraphicFramePr>
          <p:cNvPr id="151" name="Google Shape;151;p29"/>
          <p:cNvGraphicFramePr/>
          <p:nvPr/>
        </p:nvGraphicFramePr>
        <p:xfrm>
          <a:off x="429750" y="14869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{FADD3D5D-651B-4FD1-8C72-7B5CBB169090}</a:tableStyleId>
              </a:tblPr>
              <a:tblGrid>
                <a:gridCol w="1350300"/>
                <a:gridCol w="1764250"/>
                <a:gridCol w="1813525"/>
                <a:gridCol w="1882525"/>
                <a:gridCol w="1626275"/>
              </a:tblGrid>
              <a:tr h="337600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Levels of Mastery </a:t>
                      </a:r>
                      <a:endParaRPr b="1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291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Advanced 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Proficient 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Emerging  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No Evidence </a:t>
                      </a:r>
                      <a:endParaRPr/>
                    </a:p>
                  </a:txBody>
                  <a:tcPr marT="47625" marB="47625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1527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Demonstration of CEC Competencies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/>
                        <a:t>All </a:t>
                      </a:r>
                      <a:r>
                        <a:rPr lang="en"/>
                        <a:t>of the identified competencies are demonstrated.</a:t>
                      </a:r>
                      <a:endParaRPr/>
                    </a:p>
                  </a:txBody>
                  <a:tcPr marT="47625" marB="47625" marR="114300" marL="1143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/>
                        <a:t>A majority</a:t>
                      </a:r>
                      <a:r>
                        <a:rPr lang="en"/>
                        <a:t> of the identified competencies are demonstrated.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/>
                        <a:t>Only a minority</a:t>
                      </a:r>
                      <a:r>
                        <a:rPr lang="en"/>
                        <a:t> of the identified competencies are demonstrated.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/>
                        <a:t>None</a:t>
                      </a:r>
                      <a:r>
                        <a:rPr lang="en"/>
                        <a:t> of the identified competencies are demonstrated.</a:t>
                      </a:r>
                      <a:endParaRPr/>
                    </a:p>
                  </a:txBody>
                  <a:tcPr marT="47625" marB="47625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273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“</a:t>
            </a:r>
            <a:r>
              <a:rPr b="1" lang="en" sz="3000"/>
              <a:t>Demonstrated”</a:t>
            </a:r>
            <a:endParaRPr b="1" sz="3000"/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-43525" y="742606"/>
            <a:ext cx="771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The rubric says “</a:t>
            </a:r>
            <a:r>
              <a:rPr lang="en" sz="1700">
                <a:solidFill>
                  <a:schemeClr val="dk1"/>
                </a:solidFill>
              </a:rPr>
              <a:t>competencies are demonstrated”, what does that mean? 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“Demonstrated” means that you, as the candidate, have provided documentation that clearly shows your correct application of skills or accurate understanding of the knowledge required by a specific competency. This evaluation is based on the professional judgment of the reviewer.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273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“</a:t>
            </a:r>
            <a:r>
              <a:rPr b="1" lang="en" sz="3000"/>
              <a:t>Demonstrated” Cont.</a:t>
            </a:r>
            <a:endParaRPr b="1" sz="3000"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445325" y="731906"/>
            <a:ext cx="771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Questions to consider when determining whether a competency has been demonstrated include: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UcPeriod"/>
            </a:pPr>
            <a:r>
              <a:rPr lang="en" sz="1600">
                <a:solidFill>
                  <a:schemeClr val="dk1"/>
                </a:solidFill>
              </a:rPr>
              <a:t>If a </a:t>
            </a:r>
            <a:r>
              <a:rPr b="1" lang="en" sz="1600">
                <a:solidFill>
                  <a:schemeClr val="dk1"/>
                </a:solidFill>
              </a:rPr>
              <a:t>skill</a:t>
            </a:r>
            <a:r>
              <a:rPr lang="en" sz="1600">
                <a:solidFill>
                  <a:schemeClr val="dk1"/>
                </a:solidFill>
              </a:rPr>
              <a:t> competency: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LcPeriod"/>
            </a:pPr>
            <a:r>
              <a:rPr lang="en" sz="1600">
                <a:solidFill>
                  <a:schemeClr val="dk1"/>
                </a:solidFill>
              </a:rPr>
              <a:t>Does the documentation show the intervener in action applying the knowledge or skill or the result of having the knowledge or skill (e.g., development of instructional materials)?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LcPeriod"/>
            </a:pPr>
            <a:r>
              <a:rPr lang="en" sz="1600">
                <a:solidFill>
                  <a:schemeClr val="dk1"/>
                </a:solidFill>
              </a:rPr>
              <a:t>Is the documentation related to the intervener’s own practice (e.g., if demonstrating a skill, it should show actual interactions with the intervener’s student/client, rather than role playing)?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UcPeriod"/>
            </a:pPr>
            <a:r>
              <a:rPr lang="en" sz="1600">
                <a:solidFill>
                  <a:schemeClr val="dk1"/>
                </a:solidFill>
              </a:rPr>
              <a:t>If a </a:t>
            </a:r>
            <a:r>
              <a:rPr b="1" lang="en" sz="1600">
                <a:solidFill>
                  <a:schemeClr val="dk1"/>
                </a:solidFill>
              </a:rPr>
              <a:t>knowledge</a:t>
            </a:r>
            <a:r>
              <a:rPr lang="en" sz="1600">
                <a:solidFill>
                  <a:schemeClr val="dk1"/>
                </a:solidFill>
              </a:rPr>
              <a:t> competency, does the documentation indicate that the intervener has acquired the knowledge?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UcPeriod"/>
            </a:pPr>
            <a:r>
              <a:rPr lang="en" sz="1600">
                <a:solidFill>
                  <a:schemeClr val="dk1"/>
                </a:solidFill>
              </a:rPr>
              <a:t>Does the documentation provide sufficient detail to adequately assess whether a competency has been met?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273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Majority and Minority</a:t>
            </a:r>
            <a:endParaRPr b="1" sz="3000"/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716550" y="935531"/>
            <a:ext cx="7710900" cy="10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The rubric says “</a:t>
            </a:r>
            <a:r>
              <a:rPr lang="en" sz="1800">
                <a:solidFill>
                  <a:schemeClr val="dk1"/>
                </a:solidFill>
              </a:rPr>
              <a:t>a majority” or “a minority” of competencies, what does that mean?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  <p:graphicFrame>
        <p:nvGraphicFramePr>
          <p:cNvPr id="170" name="Google Shape;170;p32"/>
          <p:cNvGraphicFramePr/>
          <p:nvPr/>
        </p:nvGraphicFramePr>
        <p:xfrm>
          <a:off x="771100" y="193753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{FD656231-5143-4FC9-8296-293D95008503}</a:tableStyleId>
              </a:tblPr>
              <a:tblGrid>
                <a:gridCol w="2488675"/>
                <a:gridCol w="2601675"/>
                <a:gridCol w="2511450"/>
              </a:tblGrid>
              <a:tr h="427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Number of competencies in artifact</a:t>
                      </a:r>
                      <a:endParaRPr b="1"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Majority means . . .</a:t>
                      </a:r>
                      <a:endParaRPr b="1"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Minority means . . .</a:t>
                      </a:r>
                      <a:endParaRPr b="1"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The single competency is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No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Both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No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2 of the 3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Only 1 competency is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3 of the 4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Only 1 competency is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3 to 5 of the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Only 1 or 2 competencies are demonstrated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32759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/>
              <a:t>Have Your Handouts</a:t>
            </a:r>
            <a:endParaRPr b="1" sz="3000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69"/>
            <a:ext cx="8520600" cy="34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 following slide deck will reference the following handouts: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Review </a:t>
            </a:r>
            <a:r>
              <a:rPr lang="en" u="sng">
                <a:solidFill>
                  <a:schemeClr val="hlink"/>
                </a:solidFill>
                <a:hlinkClick r:id="rId4"/>
              </a:rPr>
              <a:t>Recommendation</a:t>
            </a:r>
            <a:r>
              <a:rPr lang="en" u="sng">
                <a:solidFill>
                  <a:schemeClr val="hlink"/>
                </a:solidFill>
                <a:hlinkClick r:id="rId5"/>
              </a:rPr>
              <a:t> Form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97A7"/>
              </a:buClr>
              <a:buSzPts val="1800"/>
              <a:buChar char="●"/>
            </a:pPr>
            <a:r>
              <a:rPr lang="en" u="sng">
                <a:solidFill>
                  <a:srgbClr val="0097A7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Portfolio Submission Form</a:t>
            </a:r>
            <a:endParaRPr>
              <a:solidFill>
                <a:srgbClr val="0097A7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97A7"/>
              </a:buClr>
              <a:buSzPts val="1800"/>
              <a:buChar char="●"/>
            </a:pPr>
            <a:r>
              <a:rPr lang="en" u="sng">
                <a:solidFill>
                  <a:srgbClr val="0097A7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How to Compress Multiple Files for Portfolio Submission</a:t>
            </a:r>
            <a:endParaRPr>
              <a:solidFill>
                <a:srgbClr val="0097A7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u="sng">
                <a:solidFill>
                  <a:srgbClr val="0097A7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Scoring Rubric </a:t>
            </a:r>
            <a:endParaRPr>
              <a:solidFill>
                <a:srgbClr val="0097A7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97A7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97A7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/>
              <a:t>Reviewer Written Feedback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3000"/>
          </a:p>
        </p:txBody>
      </p:sp>
      <p:sp>
        <p:nvSpPr>
          <p:cNvPr id="176" name="Google Shape;176;p33"/>
          <p:cNvSpPr txBox="1"/>
          <p:nvPr>
            <p:ph idx="1" type="body"/>
          </p:nvPr>
        </p:nvSpPr>
        <p:spPr>
          <a:xfrm>
            <a:off x="642125" y="1017656"/>
            <a:ext cx="75138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solidFill>
                  <a:srgbClr val="000000"/>
                </a:solidFill>
              </a:rPr>
              <a:t>In addition to providing a score, reviewers will also provide written feedback about your artifacts that will be shared with you at the end of the review process.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pic>
        <p:nvPicPr>
          <p:cNvPr descr="Comments.jpg" id="177" name="Google Shape;177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59527" y="2156581"/>
            <a:ext cx="2224929" cy="22249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4"/>
          <p:cNvSpPr txBox="1"/>
          <p:nvPr>
            <p:ph type="title"/>
          </p:nvPr>
        </p:nvSpPr>
        <p:spPr>
          <a:xfrm>
            <a:off x="311700" y="25238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	Overall Score</a:t>
            </a:r>
            <a:endParaRPr b="1" sz="3000"/>
          </a:p>
        </p:txBody>
      </p:sp>
      <p:sp>
        <p:nvSpPr>
          <p:cNvPr id="183" name="Google Shape;183;p34"/>
          <p:cNvSpPr txBox="1"/>
          <p:nvPr>
            <p:ph idx="1" type="body"/>
          </p:nvPr>
        </p:nvSpPr>
        <p:spPr>
          <a:xfrm>
            <a:off x="311700" y="825019"/>
            <a:ext cx="8520600" cy="4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rgbClr val="000000"/>
                </a:solidFill>
              </a:rPr>
              <a:t>Once reviewers have assigned a score to every artifact, all of the artifact scores are averaged and converted to a percentage score for the overall submission.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To obtain a micro</a:t>
            </a:r>
            <a:r>
              <a:rPr lang="en">
                <a:solidFill>
                  <a:schemeClr val="dk1"/>
                </a:solidFill>
              </a:rPr>
              <a:t>credential</a:t>
            </a:r>
            <a:r>
              <a:rPr lang="en">
                <a:solidFill>
                  <a:schemeClr val="dk1"/>
                </a:solidFill>
              </a:rPr>
              <a:t>, you must receive an overall passing score of 75% or greater.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i="1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graphicFrame>
        <p:nvGraphicFramePr>
          <p:cNvPr id="184" name="Google Shape;184;p34"/>
          <p:cNvGraphicFramePr/>
          <p:nvPr/>
        </p:nvGraphicFramePr>
        <p:xfrm>
          <a:off x="2263825" y="19051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{3293ECB4-FE61-4893-A003-F49C4795FDF0}</a:tableStyleId>
              </a:tblPr>
              <a:tblGrid>
                <a:gridCol w="2057400"/>
                <a:gridCol w="2276475"/>
              </a:tblGrid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/>
                        <a:t>Score</a:t>
                      </a:r>
                      <a:endParaRPr b="1"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/>
                        <a:t>Mastery Level</a:t>
                      </a:r>
                      <a:endParaRPr b="1"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&lt;50%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No evidence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50-74%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Emerging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75-89%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Proficient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90-100%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Advanced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5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Getting Your Results</a:t>
            </a:r>
            <a:endParaRPr b="1" sz="3000"/>
          </a:p>
        </p:txBody>
      </p:sp>
      <p:pic>
        <p:nvPicPr>
          <p:cNvPr id="190" name="Google Shape;190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2098" y="927525"/>
            <a:ext cx="3879900" cy="328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311700" y="1017650"/>
            <a:ext cx="5362200" cy="23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The review process typically takes two to three months.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This allows time for The PAR</a:t>
            </a:r>
            <a:r>
              <a:rPr baseline="30000" lang="en">
                <a:solidFill>
                  <a:schemeClr val="dk1"/>
                </a:solidFill>
              </a:rPr>
              <a:t>2</a:t>
            </a:r>
            <a:r>
              <a:rPr lang="en">
                <a:solidFill>
                  <a:schemeClr val="dk1"/>
                </a:solidFill>
              </a:rPr>
              <a:t>A Center to check the reviewers’ scores for accuracy, assess the level of agreement between the two reviewers, and assign a third reviewer if necessary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ass/Fail" id="196" name="Google Shape;19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1400" y="927500"/>
            <a:ext cx="4092600" cy="409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6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Getting Your Results (cont.)</a:t>
            </a:r>
            <a:endParaRPr b="1" sz="3000"/>
          </a:p>
        </p:txBody>
      </p:sp>
      <p:sp>
        <p:nvSpPr>
          <p:cNvPr id="198" name="Google Shape;198;p36"/>
          <p:cNvSpPr txBox="1"/>
          <p:nvPr>
            <p:ph idx="1" type="body"/>
          </p:nvPr>
        </p:nvSpPr>
        <p:spPr>
          <a:xfrm>
            <a:off x="311700" y="1017650"/>
            <a:ext cx="5212500" cy="39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Once the process is complete, you will receive: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 pass/fail score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reviewers’ written feedback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Your certificate, if you have passed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If you do not pass, you may revise and resubmit </a:t>
            </a:r>
            <a:r>
              <a:rPr lang="en">
                <a:solidFill>
                  <a:srgbClr val="000000"/>
                </a:solidFill>
              </a:rPr>
              <a:t>your work once at no cost.</a:t>
            </a:r>
            <a:r>
              <a:rPr lang="en">
                <a:solidFill>
                  <a:schemeClr val="dk1"/>
                </a:solidFill>
                <a:highlight>
                  <a:srgbClr val="FFFF00"/>
                </a:highlight>
              </a:rPr>
              <a:t> </a:t>
            </a:r>
            <a:endParaRPr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/>
          <p:nvPr>
            <p:ph idx="1" type="body"/>
          </p:nvPr>
        </p:nvSpPr>
        <p:spPr>
          <a:xfrm>
            <a:off x="457225" y="1186697"/>
            <a:ext cx="8229600" cy="29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For mo</a:t>
            </a: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 information on Intervener Microcredentials and NICE certification, contact Dr. Ritu Chopra at the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PAR</a:t>
            </a:r>
            <a:r>
              <a:rPr baseline="30000" lang="en" sz="1800"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A Cente</a:t>
            </a: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</a:t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Ritu.Chopra@ucdenver.edu</a:t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https://paracenter.org/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Arial"/>
                <a:ea typeface="Arial"/>
                <a:cs typeface="Arial"/>
                <a:sym typeface="Arial"/>
              </a:rPr>
              <a:t>Adapted from NICE Training Materials, 2017–2024. U.S. Department of Education Grant #H326T180026	  	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NICE logo with name.png" id="204" name="Google Shape;204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9426" y="153413"/>
            <a:ext cx="5085131" cy="10332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r2a Center Logo" id="205" name="Google Shape;205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5050" y="3892450"/>
            <a:ext cx="1260275" cy="71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CDenver School of Education and Human Development Logo" id="206" name="Google Shape;206;p37" title="sehd.logo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41850" y="4039579"/>
            <a:ext cx="3781201" cy="4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16936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Portfolio </a:t>
            </a:r>
            <a:r>
              <a:rPr b="1" lang="en"/>
              <a:t>Submission Process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Portfolio Submission Process: Step 1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074425"/>
            <a:ext cx="8644800" cy="3852300"/>
          </a:xfrm>
          <a:prstGeom prst="rect">
            <a:avLst/>
          </a:prstGeom>
        </p:spPr>
        <p:txBody>
          <a:bodyPr anchorCtr="0" anchor="t" bIns="91425" lIns="114300" spcFirstLastPara="1" rIns="91425" wrap="square" tIns="91425">
            <a:no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dk1"/>
                </a:solidFill>
              </a:rPr>
              <a:t>When You Are Ready to Submit Your Microcredential Portfolio:</a:t>
            </a:r>
            <a:endParaRPr b="1" sz="19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</a:t>
            </a: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Review Recommendation Form</a:t>
            </a:r>
            <a:r>
              <a:rPr lang="en">
                <a:solidFill>
                  <a:schemeClr val="dk1"/>
                </a:solidFill>
              </a:rPr>
              <a:t> must be signed by both the candidate and the mentor to confirm that: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Ethical guidelines and policies have been followed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The </a:t>
            </a:r>
            <a:r>
              <a:rPr lang="en" sz="1800">
                <a:solidFill>
                  <a:schemeClr val="dk1"/>
                </a:solidFill>
              </a:rPr>
              <a:t>candidate has received appropriate mentorship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form</a:t>
            </a:r>
            <a:r>
              <a:rPr lang="en">
                <a:solidFill>
                  <a:schemeClr val="dk1"/>
                </a:solidFill>
              </a:rPr>
              <a:t> should be submitted </a:t>
            </a:r>
            <a:r>
              <a:rPr b="1" lang="en">
                <a:solidFill>
                  <a:schemeClr val="dk1"/>
                </a:solidFill>
              </a:rPr>
              <a:t>only after both the candidate and mentor agree</a:t>
            </a:r>
            <a:r>
              <a:rPr lang="en">
                <a:solidFill>
                  <a:schemeClr val="dk1"/>
                </a:solidFill>
              </a:rPr>
              <a:t> that the portfolio is ready for review.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The mentor is responsible for sending the completed form to: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 </a:t>
            </a:r>
            <a:r>
              <a:rPr b="1" lang="en">
                <a:solidFill>
                  <a:schemeClr val="dk1"/>
                </a:solidFill>
              </a:rPr>
              <a:t>Dr. Ritu Chopra at </a:t>
            </a:r>
            <a:r>
              <a:rPr lang="en">
                <a:solidFill>
                  <a:schemeClr val="dk1"/>
                </a:solidFill>
              </a:rPr>
              <a:t> ritu.chopra@ucdenver.edu</a:t>
            </a:r>
            <a:br>
              <a:rPr lang="en" sz="1200">
                <a:solidFill>
                  <a:schemeClr val="dk1"/>
                </a:solidFill>
              </a:rPr>
            </a:b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1"/>
              </a:solidFill>
            </a:endParaRPr>
          </a:p>
          <a:p>
            <a:pPr indent="-228600" lvl="0" marL="17145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Portfolio Submission Process: Step 2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300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550" y="1038900"/>
            <a:ext cx="8520600" cy="38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</a:rPr>
              <a:t>After Submitting Your Review Recommendation Form:</a:t>
            </a:r>
            <a:endParaRPr b="1"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Within </a:t>
            </a:r>
            <a:r>
              <a:rPr b="1" lang="en" sz="1800">
                <a:solidFill>
                  <a:schemeClr val="dk1"/>
                </a:solidFill>
              </a:rPr>
              <a:t>72 business hours</a:t>
            </a:r>
            <a:r>
              <a:rPr lang="en" sz="1800">
                <a:solidFill>
                  <a:schemeClr val="dk1"/>
                </a:solidFill>
              </a:rPr>
              <a:t> of submission, you will receive a unique link to: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Register and pay for your portfolio submission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Receive downloadable templates to help you create your portfolio and u</a:t>
            </a:r>
            <a:r>
              <a:rPr lang="en" sz="1800">
                <a:solidFill>
                  <a:schemeClr val="dk1"/>
                </a:solidFill>
              </a:rPr>
              <a:t>pload your required documents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Provide additional information about your submission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Portfolio submissions are securely stored on </a:t>
            </a:r>
            <a:r>
              <a:rPr b="1" lang="en" sz="1800">
                <a:solidFill>
                  <a:schemeClr val="dk1"/>
                </a:solidFill>
              </a:rPr>
              <a:t>Qualtrics</a:t>
            </a:r>
            <a:r>
              <a:rPr lang="en" sz="1800">
                <a:solidFill>
                  <a:schemeClr val="dk1"/>
                </a:solidFill>
              </a:rPr>
              <a:t>, a protected platform monitored by the NICE team at the PAR²A Center. Each participant receives an individual upload link.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800">
                <a:solidFill>
                  <a:schemeClr val="dk1"/>
                </a:solidFill>
              </a:rPr>
              <a:t>If you have any questions, please contact Dr. Ritu Chopra at the PAR²A Center: </a:t>
            </a:r>
            <a:r>
              <a:rPr b="1" lang="en" sz="1800">
                <a:solidFill>
                  <a:schemeClr val="dk1"/>
                </a:solidFill>
              </a:rPr>
              <a:t>ritu.chopra@ucdenver.edu</a:t>
            </a:r>
            <a:r>
              <a:rPr lang="en" sz="1800">
                <a:solidFill>
                  <a:schemeClr val="dk1"/>
                </a:solidFill>
              </a:rPr>
              <a:t>.</a:t>
            </a:r>
            <a:br>
              <a:rPr lang="en" sz="1300">
                <a:solidFill>
                  <a:schemeClr val="dk1"/>
                </a:solidFill>
              </a:rPr>
            </a:b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/>
              <a:t>Portfolio Submission Process</a:t>
            </a:r>
            <a:r>
              <a:rPr b="1" lang="en"/>
              <a:t>: Step 3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3000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445325" y="1017650"/>
            <a:ext cx="8226300" cy="341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Once you have your unique Qualtrics link for submission, you must </a:t>
            </a:r>
            <a:r>
              <a:rPr b="1" lang="en" sz="1800">
                <a:solidFill>
                  <a:schemeClr val="dk1"/>
                </a:solidFill>
              </a:rPr>
              <a:t>prepare your documents </a:t>
            </a:r>
            <a:r>
              <a:rPr b="1" lang="en" sz="1800" u="sng">
                <a:solidFill>
                  <a:schemeClr val="dk1"/>
                </a:solidFill>
              </a:rPr>
              <a:t>prior to </a:t>
            </a:r>
            <a:r>
              <a:rPr b="1" lang="en" sz="1800" u="sng">
                <a:solidFill>
                  <a:schemeClr val="dk1"/>
                </a:solidFill>
              </a:rPr>
              <a:t>beginning</a:t>
            </a:r>
            <a:r>
              <a:rPr b="1" lang="en" sz="1800" u="sng">
                <a:solidFill>
                  <a:schemeClr val="dk1"/>
                </a:solidFill>
              </a:rPr>
              <a:t> the </a:t>
            </a:r>
            <a:r>
              <a:rPr b="1" lang="en" sz="1800" u="sng">
                <a:solidFill>
                  <a:schemeClr val="dk1"/>
                </a:solidFill>
              </a:rPr>
              <a:t>upload</a:t>
            </a:r>
            <a:r>
              <a:rPr b="1" lang="en" sz="1800">
                <a:solidFill>
                  <a:schemeClr val="dk1"/>
                </a:solidFill>
              </a:rPr>
              <a:t>. 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The following items are </a:t>
            </a:r>
            <a:r>
              <a:rPr b="1" lang="en" sz="1800">
                <a:solidFill>
                  <a:schemeClr val="dk1"/>
                </a:solidFill>
              </a:rPr>
              <a:t>included in your submission</a:t>
            </a:r>
            <a:r>
              <a:rPr lang="en" sz="1800">
                <a:solidFill>
                  <a:schemeClr val="dk1"/>
                </a:solidFill>
              </a:rPr>
              <a:t>: </a:t>
            </a:r>
            <a:endParaRPr sz="18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Portfolio Submission Form</a:t>
            </a:r>
            <a:endParaRPr sz="18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About Me </a:t>
            </a:r>
            <a:endParaRPr sz="18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2 Letters of Recommendation</a:t>
            </a:r>
            <a:endParaRPr sz="18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Named Artifact/s</a:t>
            </a:r>
            <a:endParaRPr sz="1800">
              <a:solidFill>
                <a:schemeClr val="dk1"/>
              </a:solidFill>
            </a:endParaRPr>
          </a:p>
          <a:p>
            <a:pPr indent="-342900" lvl="1" marL="1371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The typical range of artifacts is 1 to 10 artifacts per portfolio, but remember, </a:t>
            </a:r>
            <a:r>
              <a:rPr b="1" lang="en" sz="1800">
                <a:solidFill>
                  <a:schemeClr val="dk1"/>
                </a:solidFill>
              </a:rPr>
              <a:t>only 5 competencies per artifact.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00"/>
              <a:t>Portfolio Submission Form</a:t>
            </a:r>
            <a:r>
              <a:rPr lang="en" sz="3000"/>
              <a:t>	</a:t>
            </a:r>
            <a:endParaRPr sz="3000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864347"/>
            <a:ext cx="8520600" cy="37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</a:t>
            </a:r>
            <a:r>
              <a:rPr lang="en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Portfolio Submission Form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 serves as a table of contents for your submission, outlining the standards you are addressing and the artifacts you are including.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You will also be asked to complete two ungraded reflection questions: 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How are the knowledge and skills within this standard important to your role as an intervener with your student/team?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How did completing the requirements of this standard help you grow as an intervener and as a member of the student/client team? As you reflect on this standard, what have you learned about yourself and your ability to be an intervener?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Compressing Files</a:t>
            </a:r>
            <a:endParaRPr b="1" sz="3000"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445325" y="1017650"/>
            <a:ext cx="8178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Compressing, or “zipping,” files is an essential step in submitting your portfolio.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This process bundles your files into a single, smaller file, making it easier to transfer. Before submitting, be sure to compress all your work into one </a:t>
            </a:r>
            <a:r>
              <a:rPr b="1" lang="en" sz="1800">
                <a:solidFill>
                  <a:srgbClr val="000000"/>
                </a:solidFill>
              </a:rPr>
              <a:t>zipped file.</a:t>
            </a:r>
            <a:endParaRPr b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Review the handout </a:t>
            </a:r>
            <a:r>
              <a:rPr lang="en" sz="1800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</a:t>
            </a:r>
            <a:r>
              <a:rPr lang="en" sz="1800" u="sng">
                <a:solidFill>
                  <a:srgbClr val="0097A7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ow to Compress Multiple Files for Portfolio Submission</a:t>
            </a:r>
            <a:r>
              <a:rPr lang="en" sz="1800" u="sng">
                <a:solidFill>
                  <a:srgbClr val="0097A7"/>
                </a:solidFill>
              </a:rPr>
              <a:t> </a:t>
            </a:r>
            <a:r>
              <a:rPr lang="en" sz="1800">
                <a:solidFill>
                  <a:schemeClr val="dk1"/>
                </a:solidFill>
              </a:rPr>
              <a:t>for more explanation. </a:t>
            </a:r>
            <a:endParaRPr sz="1800" u="sng">
              <a:solidFill>
                <a:srgbClr val="0097A7"/>
              </a:solidFill>
            </a:endParaRPr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rgbClr val="1155CC"/>
                </a:solidFill>
              </a:rPr>
              <a:t>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283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Qualtrics Submission</a:t>
            </a:r>
            <a:endParaRPr b="1"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Once you have all </a:t>
            </a:r>
            <a:r>
              <a:rPr lang="en" sz="1600">
                <a:solidFill>
                  <a:schemeClr val="dk1"/>
                </a:solidFill>
              </a:rPr>
              <a:t>your</a:t>
            </a:r>
            <a:r>
              <a:rPr lang="en" sz="1600">
                <a:solidFill>
                  <a:schemeClr val="dk1"/>
                </a:solidFill>
              </a:rPr>
              <a:t> document ready, use the </a:t>
            </a:r>
            <a:r>
              <a:rPr lang="en" sz="1600">
                <a:solidFill>
                  <a:schemeClr val="dk1"/>
                </a:solidFill>
              </a:rPr>
              <a:t>qualtrics link provided to you. </a:t>
            </a:r>
            <a:r>
              <a:rPr lang="en" sz="1600">
                <a:solidFill>
                  <a:schemeClr val="dk1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Qualtrics</a:t>
            </a:r>
            <a:r>
              <a:rPr lang="en" sz="1600" u="sng">
                <a:solidFill>
                  <a:schemeClr val="dk1"/>
                </a:solidFill>
              </a:rPr>
              <a:t> will not</a:t>
            </a:r>
            <a:r>
              <a:rPr lang="en" sz="1600">
                <a:solidFill>
                  <a:schemeClr val="dk1"/>
                </a:solidFill>
              </a:rPr>
              <a:t> allow you to more than the following 4 files or folders per section listed below : </a:t>
            </a:r>
            <a:endParaRPr sz="1600">
              <a:solidFill>
                <a:schemeClr val="dk1"/>
              </a:solidFill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Portfolio Submission Form</a:t>
            </a:r>
            <a:endParaRPr b="1" sz="1600">
              <a:solidFill>
                <a:schemeClr val="dk1"/>
              </a:solidFill>
            </a:endParaRPr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About Me</a:t>
            </a:r>
            <a:endParaRPr b="1" sz="1600">
              <a:solidFill>
                <a:schemeClr val="dk1"/>
              </a:solidFill>
            </a:endParaRPr>
          </a:p>
          <a:p>
            <a:pPr indent="-901700" lvl="1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About me form and training certificates. Certificates may be added as images into the document or compressed into one folder.  </a:t>
            </a:r>
            <a:endParaRPr sz="1600">
              <a:solidFill>
                <a:schemeClr val="dk1"/>
              </a:solidFill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Two  Letters of Recommendation </a:t>
            </a:r>
            <a:endParaRPr b="1" sz="1600">
              <a:solidFill>
                <a:schemeClr val="dk1"/>
              </a:solidFill>
            </a:endParaRPr>
          </a:p>
          <a:p>
            <a:pPr indent="-901700" lvl="1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May be combined as images, pdfs, or word files or compressed into one folder.  </a:t>
            </a:r>
            <a:endParaRPr sz="1600">
              <a:solidFill>
                <a:schemeClr val="dk1"/>
              </a:solidFill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Named Artifact/s </a:t>
            </a:r>
            <a:endParaRPr b="1" sz="1600">
              <a:solidFill>
                <a:schemeClr val="dk1"/>
              </a:solidFill>
            </a:endParaRPr>
          </a:p>
          <a:p>
            <a:pPr indent="-901700" lvl="1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All artifacts must be in a </a:t>
            </a:r>
            <a:r>
              <a:rPr b="1" lang="en" sz="1600">
                <a:solidFill>
                  <a:schemeClr val="dk1"/>
                </a:solidFill>
              </a:rPr>
              <a:t>single folder </a:t>
            </a:r>
            <a:r>
              <a:rPr lang="en" sz="1600">
                <a:solidFill>
                  <a:schemeClr val="dk1"/>
                </a:solidFill>
              </a:rPr>
              <a:t>that is compressed. If there is only one artifact, it may be uploaded not compressed.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