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5"/>
    <p:sldMasterId id="2147483679" r:id="rId6"/>
    <p:sldMasterId id="2147483680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</p:sldIdLst>
  <p:sldSz cy="5143500" cx="9144000"/>
  <p:notesSz cx="6858000" cy="9144000"/>
  <p:embeddedFontLst>
    <p:embeddedFont>
      <p:font typeface="Tahoma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10A9608-EEA0-4CCD-977C-DFA7C579888A}">
  <a:tblStyle styleId="{010A9608-EEA0-4CCD-977C-DFA7C57988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50189F3-2865-47D1-9D57-E2DB5D465FD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slide" Target="slides/slide2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slide" Target="slides/slide27.xml"/><Relationship Id="rId12" Type="http://schemas.openxmlformats.org/officeDocument/2006/relationships/slide" Target="slides/slide4.xml"/><Relationship Id="rId34" Type="http://schemas.openxmlformats.org/officeDocument/2006/relationships/slide" Target="slides/slide26.xml"/><Relationship Id="rId15" Type="http://schemas.openxmlformats.org/officeDocument/2006/relationships/slide" Target="slides/slide7.xml"/><Relationship Id="rId37" Type="http://schemas.openxmlformats.org/officeDocument/2006/relationships/font" Target="fonts/Tahoma-bold.fntdata"/><Relationship Id="rId14" Type="http://schemas.openxmlformats.org/officeDocument/2006/relationships/slide" Target="slides/slide6.xml"/><Relationship Id="rId36" Type="http://schemas.openxmlformats.org/officeDocument/2006/relationships/font" Target="fonts/Tahoma-regular.fnt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2cb309a437_0_15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32cb309a437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dede8753f_2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35dede8753f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5859c964d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5859c964d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5859c964d_2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5859c964d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5859c964d_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5859c964d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5859c964d_2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55859c964d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5859c964d_2_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355859c964d_2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2cb309a437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g32cb309a437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2cb309a437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g32cb309a437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2cb309a437_0_20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g32cb309a437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2cb309a437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32cb309a437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2cb309a437_0_162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32cb309a437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2cb309a437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g32cb309a437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2cb309a437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g32cb309a437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2cb309a437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g32cb309a437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2cb309a437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32cb309a437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2cb309a437_0_2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g32cb309a437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5859c964d_2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5859c964d_2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2cb309a437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g32cb309a437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49daf7d07b_0_60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g349daf7d07b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2cb309a437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32cb309a437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2cb309a437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32cb309a437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2cb309a437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32cb309a437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2cb309a437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32cb309a437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5859c964d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5859c964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5859c964d_2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355859c964d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5859c964d_2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355859c964d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8890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8890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8890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8890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8890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8890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8890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8890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8890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1" name="Google Shape;81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9" name="Google Shape;89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0" name="Google Shape;90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26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8890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8890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8890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8890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8890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8890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8890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8890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8890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13" name="Google Shape;113;p2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14" name="Google Shape;114;p2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7" name="Google Shape;117;p29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8" name="Google Shape;118;p2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21" name="Google Shape;121;p30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22" name="Google Shape;122;p30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23" name="Google Shape;123;p3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26" name="Google Shape;126;p3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2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29" name="Google Shape;129;p3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2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2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uR0yd_NFitU" TargetMode="External"/><Relationship Id="rId4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document/d/1zgHndrfOUE0yn0wNzAbEG83kJkhqS3wu/edit#heading=h.tlhhu6e9b8r3" TargetMode="External"/><Relationship Id="rId4" Type="http://schemas.openxmlformats.org/officeDocument/2006/relationships/hyperlink" Target="https://docs.google.com/document/u/0/d/1DQPC_DQVtCudv6rwWnh2mggTszNxlK2_/edit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google.com/document/d/1zgHndrfOUE0yn0wNzAbEG83kJkhqS3wu/edit#heading=h.tlhhu6e9b8r3" TargetMode="External"/><Relationship Id="rId4" Type="http://schemas.openxmlformats.org/officeDocument/2006/relationships/hyperlink" Target="https://docs.google.com/document/u/0/d/1DQPC_DQVtCudv6rwWnh2mggTszNxlK2_/edit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cs.google.com/document/d/1z8ET4yZA1ZqPfXq2Y6GuagNrl5yEFVRX/edit" TargetMode="External"/><Relationship Id="rId4" Type="http://schemas.openxmlformats.org/officeDocument/2006/relationships/hyperlink" Target="https://docs.google.com/document/d/1Nl3hjx4_i8zl1GR_OGqdGaBFhiqxWKsc/edit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youtube.com/watch?v=diS9fm5ZDKI" TargetMode="External"/><Relationship Id="rId4" Type="http://schemas.openxmlformats.org/officeDocument/2006/relationships/image" Target="../media/image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youtube.com/watch?v=ClFDPurGXOY" TargetMode="External"/><Relationship Id="rId4" Type="http://schemas.openxmlformats.org/officeDocument/2006/relationships/image" Target="../media/image1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merriam-webster.com/dictionary/mentor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hyperlink" Target="https://docs.google.com/document/u/0/d/1DQPC_DQVtCudv6rwWnh2mggTszNxlK2_/ed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4"/>
          <p:cNvSpPr txBox="1"/>
          <p:nvPr/>
        </p:nvSpPr>
        <p:spPr>
          <a:xfrm>
            <a:off x="283500" y="300300"/>
            <a:ext cx="85770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0000"/>
                </a:solidFill>
              </a:rPr>
              <a:t>Effective Mentoring</a:t>
            </a:r>
            <a:endParaRPr b="1" i="0" sz="4800" u="none" cap="none" strike="noStrike">
              <a:solidFill>
                <a:srgbClr val="000000"/>
              </a:solidFill>
            </a:endParaRPr>
          </a:p>
        </p:txBody>
      </p:sp>
      <p:pic>
        <p:nvPicPr>
          <p:cNvPr id="137" name="Google Shape;13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0213" y="1247121"/>
            <a:ext cx="3183575" cy="243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2a Center Logo" id="138" name="Google Shape;13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5050" y="4349650"/>
            <a:ext cx="1260275" cy="71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Denver School of Education and Human Development Logo" id="139" name="Google Shape;139;p34" title="sehd.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1850" y="4496779"/>
            <a:ext cx="3781201" cy="4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3"/>
          <p:cNvSpPr txBox="1"/>
          <p:nvPr>
            <p:ph type="title"/>
          </p:nvPr>
        </p:nvSpPr>
        <p:spPr>
          <a:xfrm>
            <a:off x="457200" y="205985"/>
            <a:ext cx="8229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000"/>
              <a:t>The Role of the Mentor (cont.)</a:t>
            </a:r>
            <a:endParaRPr sz="3000"/>
          </a:p>
        </p:txBody>
      </p:sp>
      <p:sp>
        <p:nvSpPr>
          <p:cNvPr id="193" name="Google Shape;193;p43"/>
          <p:cNvSpPr txBox="1"/>
          <p:nvPr>
            <p:ph idx="1" type="body"/>
          </p:nvPr>
        </p:nvSpPr>
        <p:spPr>
          <a:xfrm>
            <a:off x="814300" y="4232794"/>
            <a:ext cx="76977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1800"/>
              <a:t>Julie Maier, Educational Specialist for California Deafblind Services, describes the role of a mentor in the NICE process.</a:t>
            </a:r>
            <a:endParaRPr sz="1800"/>
          </a:p>
        </p:txBody>
      </p:sp>
      <p:pic>
        <p:nvPicPr>
          <p:cNvPr descr="Julie Maier, an educational specialist with California Deafblind Services, shares some key takeaways she learned while serving as mentor in the NICE beta-test." id="194" name="Google Shape;194;p43" title="J Maier- NICE Mentor reflections- be flexible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23663" y="885487"/>
            <a:ext cx="4496682" cy="337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" name="Google Shape;199;p44"/>
          <p:cNvGraphicFramePr/>
          <p:nvPr/>
        </p:nvGraphicFramePr>
        <p:xfrm>
          <a:off x="182325" y="21457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{010A9608-EEA0-4CCD-977C-DFA7C579888A}</a:tableStyleId>
              </a:tblPr>
              <a:tblGrid>
                <a:gridCol w="2732175"/>
                <a:gridCol w="3560000"/>
                <a:gridCol w="2341000"/>
              </a:tblGrid>
              <a:tr h="62075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600"/>
                        <a:t>MENTORS</a:t>
                      </a:r>
                      <a:endParaRPr b="1" sz="2600"/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502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Qualifications/Role</a:t>
                      </a:r>
                      <a:endParaRPr b="1" sz="1800"/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Responsibilities</a:t>
                      </a:r>
                      <a:endParaRPr b="1" sz="1800"/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Relationship</a:t>
                      </a:r>
                      <a:endParaRPr b="1" sz="1800"/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78800"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Has training in deaf-blindness and is familiar with the intervener model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Supports the candidate in understanding the CEC competencies and how they apply to the microcredentialing process.</a:t>
                      </a:r>
                      <a:endParaRPr sz="1800"/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Review and discuss the </a:t>
                      </a:r>
                      <a:r>
                        <a:rPr i="1" lang="en" sz="1800">
                          <a:solidFill>
                            <a:schemeClr val="dk1"/>
                          </a:solidFill>
                        </a:rPr>
                        <a:t>Intervener Microcredential </a:t>
                      </a:r>
                      <a:r>
                        <a:rPr lang="en" sz="1800" u="sng">
                          <a:solidFill>
                            <a:schemeClr val="accent5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Policy and Procedures</a:t>
                      </a:r>
                      <a:r>
                        <a:rPr lang="en" sz="1800">
                          <a:solidFill>
                            <a:schemeClr val="dk2"/>
                          </a:solidFill>
                        </a:rPr>
                        <a:t> </a:t>
                      </a:r>
                      <a:r>
                        <a:rPr lang="en" sz="1800">
                          <a:solidFill>
                            <a:schemeClr val="dk1"/>
                          </a:solidFill>
                        </a:rPr>
                        <a:t>and </a:t>
                      </a:r>
                      <a:r>
                        <a:rPr lang="en" sz="1800" u="sng">
                          <a:solidFill>
                            <a:schemeClr val="accent5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Candidate-Mentor Relationship </a:t>
                      </a:r>
                      <a:r>
                        <a:rPr lang="en" sz="1800">
                          <a:solidFill>
                            <a:schemeClr val="dk1"/>
                          </a:solidFill>
                        </a:rPr>
                        <a:t>with the candidate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Assist in creating an e-portfolio development plan and timeline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Hold regular meetings to monitor progress, offer feedback and encouragement</a:t>
                      </a:r>
                      <a:endParaRPr sz="1800"/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Adapt mentoring style to match the strengths and needs of the candidate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Build a connection with the candidate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Help the candidate “tell their story” their way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" name="Google Shape;204;p45"/>
          <p:cNvGraphicFramePr/>
          <p:nvPr/>
        </p:nvGraphicFramePr>
        <p:xfrm>
          <a:off x="266475" y="207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{E50189F3-2865-47D1-9D57-E2DB5D465FD8}</a:tableStyleId>
              </a:tblPr>
              <a:tblGrid>
                <a:gridCol w="2829475"/>
                <a:gridCol w="3237825"/>
                <a:gridCol w="2369000"/>
              </a:tblGrid>
              <a:tr h="54482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800">
                          <a:solidFill>
                            <a:schemeClr val="dk1"/>
                          </a:solidFill>
                        </a:rPr>
                        <a:t>MENTORS (contd.)</a:t>
                      </a:r>
                      <a:endParaRPr b="1" sz="2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66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Qualifications/Role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Responsibilities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Relationship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6100">
                <a:tc>
                  <a:txBody>
                    <a:bodyPr/>
                    <a:lstStyle/>
                    <a:p>
                      <a:pPr indent="-22860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Encourages the candidate to engage in reflective self-assessment</a:t>
                      </a:r>
                      <a:br>
                        <a:rPr lang="en" sz="1800">
                          <a:solidFill>
                            <a:schemeClr val="dk1"/>
                          </a:solidFill>
                        </a:rPr>
                      </a:b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Models reflection by sharing relevant personal experiences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Communicates in ways that align with the candidate’s needs and preferences</a:t>
                      </a:r>
                      <a:br>
                        <a:rPr lang="en" sz="1800">
                          <a:solidFill>
                            <a:schemeClr val="dk1"/>
                          </a:solidFill>
                        </a:rPr>
                      </a:b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Notifies the candidate and relevant partners promptly if unable to provide agreed-upon mentoring</a:t>
                      </a:r>
                      <a:br>
                        <a:rPr lang="en" sz="1800">
                          <a:solidFill>
                            <a:schemeClr val="dk1"/>
                          </a:solidFill>
                        </a:rPr>
                      </a:b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Submits the Review Recommendation Form when the candidate is ready</a:t>
                      </a:r>
                      <a:endParaRPr sz="18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Respects the candidate’s confidentiality, including their portfolio content</a:t>
                      </a:r>
                      <a:br>
                        <a:rPr lang="en" sz="1800">
                          <a:solidFill>
                            <a:schemeClr val="dk1"/>
                          </a:solidFill>
                        </a:rPr>
                      </a:b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Provides encouragement and professional support throughout the process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" name="Google Shape;209;p46"/>
          <p:cNvGraphicFramePr/>
          <p:nvPr/>
        </p:nvGraphicFramePr>
        <p:xfrm>
          <a:off x="405150" y="200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{E50189F3-2865-47D1-9D57-E2DB5D465FD8}</a:tableStyleId>
              </a:tblPr>
              <a:tblGrid>
                <a:gridCol w="2679500"/>
                <a:gridCol w="3551625"/>
                <a:gridCol w="2371950"/>
              </a:tblGrid>
              <a:tr h="22845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CANDIDATE </a:t>
                      </a:r>
                      <a:endParaRPr b="1" sz="30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532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Qualifications/Role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Responsibilities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Relationship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17750"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Has received intervener training and is serving a student who is deaf-blind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Review and discuss the </a:t>
                      </a:r>
                      <a:r>
                        <a:rPr i="1" lang="en" sz="1800">
                          <a:solidFill>
                            <a:schemeClr val="dk1"/>
                          </a:solidFill>
                        </a:rPr>
                        <a:t>Intervener Microcredential </a:t>
                      </a:r>
                      <a:r>
                        <a:rPr lang="en" sz="1800" u="sng">
                          <a:solidFill>
                            <a:schemeClr val="accent5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Policy and Procedures</a:t>
                      </a:r>
                      <a:r>
                        <a:rPr lang="en" sz="1800">
                          <a:solidFill>
                            <a:schemeClr val="dk2"/>
                          </a:solidFill>
                        </a:rPr>
                        <a:t> </a:t>
                      </a:r>
                      <a:r>
                        <a:rPr lang="en" sz="1800">
                          <a:solidFill>
                            <a:schemeClr val="dk1"/>
                          </a:solidFill>
                        </a:rPr>
                        <a:t>and </a:t>
                      </a:r>
                      <a:r>
                        <a:rPr lang="en" sz="1800" u="sng">
                          <a:solidFill>
                            <a:schemeClr val="accent5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Candidate-Mentor Relationship </a:t>
                      </a:r>
                      <a:r>
                        <a:rPr lang="en" sz="1800">
                          <a:solidFill>
                            <a:schemeClr val="dk1"/>
                          </a:solidFill>
                        </a:rPr>
                        <a:t>with the mentor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Create and share portfolio artifacts with your mentor and incorporate your mentor’s feedback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Use the explanation prompt questions to guide conversations about artifacts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Is willing to be coached and open to constructive criticism as well as praise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Professional and respectful of the mentor’s time and expertise</a:t>
                      </a:r>
                      <a:endParaRPr sz="18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" name="Google Shape;214;p47"/>
          <p:cNvGraphicFramePr/>
          <p:nvPr/>
        </p:nvGraphicFramePr>
        <p:xfrm>
          <a:off x="405150" y="95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{E50189F3-2865-47D1-9D57-E2DB5D465FD8}</a:tableStyleId>
              </a:tblPr>
              <a:tblGrid>
                <a:gridCol w="1793850"/>
                <a:gridCol w="4560675"/>
                <a:gridCol w="2248550"/>
              </a:tblGrid>
              <a:tr h="22845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100"/>
                        <a:t>CANDIDATE (cont.)</a:t>
                      </a:r>
                      <a:endParaRPr b="1" sz="31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804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Role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Responsibilities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Relationship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17750"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Engages in conversations with the mentor about all aspects of e-portfolio development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Take responsibility for the process and engage in reflective self-assessment</a:t>
                      </a:r>
                      <a:br>
                        <a:rPr lang="en" sz="1800">
                          <a:solidFill>
                            <a:schemeClr val="dk1"/>
                          </a:solidFill>
                        </a:rPr>
                      </a:b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Keep appointments and communicate any concerns or timeline/submission challenges with your mentor</a:t>
                      </a:r>
                      <a:br>
                        <a:rPr lang="en" sz="1800">
                          <a:solidFill>
                            <a:schemeClr val="dk1"/>
                          </a:solidFill>
                        </a:rPr>
                      </a:b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Maintain the confidentiality of your student or client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Is willing to be coached and open to constructive criticism as well as praise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Professional and respectful of the mentor’s time and expertise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8"/>
          <p:cNvSpPr txBox="1"/>
          <p:nvPr>
            <p:ph type="title"/>
          </p:nvPr>
        </p:nvSpPr>
        <p:spPr>
          <a:xfrm>
            <a:off x="457200" y="205985"/>
            <a:ext cx="8229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3000"/>
              <a:t>Getting Started with Your Mentor</a:t>
            </a:r>
            <a:endParaRPr b="1" sz="3000"/>
          </a:p>
        </p:txBody>
      </p:sp>
      <p:sp>
        <p:nvSpPr>
          <p:cNvPr id="220" name="Google Shape;220;p48"/>
          <p:cNvSpPr txBox="1"/>
          <p:nvPr>
            <p:ph idx="1" type="body"/>
          </p:nvPr>
        </p:nvSpPr>
        <p:spPr>
          <a:xfrm>
            <a:off x="428300" y="8653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dk1"/>
                </a:solidFill>
              </a:rPr>
              <a:t>Now that you have a basic understanding of the roles and responsibilities of both the mentor and candidate, it's time to complete two important forms: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Candidate Information Form </a:t>
            </a:r>
            <a:endParaRPr/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Mentor Information Form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dk1"/>
                </a:solidFill>
              </a:rPr>
              <a:t>These forms are designed to support clear communication and help build a strong, collaborative relationship between you and your mentor.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9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Mentor DOs</a:t>
            </a:r>
            <a:endParaRPr b="1" sz="3000"/>
          </a:p>
        </p:txBody>
      </p:sp>
      <p:sp>
        <p:nvSpPr>
          <p:cNvPr id="226" name="Google Shape;226;p49"/>
          <p:cNvSpPr txBox="1"/>
          <p:nvPr>
            <p:ph idx="1" type="body"/>
          </p:nvPr>
        </p:nvSpPr>
        <p:spPr>
          <a:xfrm>
            <a:off x="311700" y="763950"/>
            <a:ext cx="8520600" cy="4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Accept your mentee as a fellow professional.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Respond to communications in a timely manner.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Discuss e-portfolio tasks and scoring rubrics clearly.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Provide feedback focused on selecting the strongest documentation to demonstrate competency achievement.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Respect diversity -remember that you and your mentee may have different backgrounds and perspectives.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Ask probing questions about the mentee’s responses and artifacts without directly writing or editing their work.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Use open-ended questions to foster meaningful dialogue and reflection.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27" name="Google Shape;227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3400" y="836150"/>
            <a:ext cx="894350" cy="8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0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Ask Open-Ended Questions</a:t>
            </a:r>
            <a:endParaRPr b="1" sz="3000"/>
          </a:p>
        </p:txBody>
      </p:sp>
      <p:sp>
        <p:nvSpPr>
          <p:cNvPr id="233" name="Google Shape;233;p50"/>
          <p:cNvSpPr txBox="1"/>
          <p:nvPr>
            <p:ph idx="1" type="body"/>
          </p:nvPr>
        </p:nvSpPr>
        <p:spPr>
          <a:xfrm>
            <a:off x="466200" y="821100"/>
            <a:ext cx="8211600" cy="39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 key strategy for encouraging reflective thinking is to ask thoughtful questions. Consider prompts such as: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How do you think the activity went?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In what ways did the student meet or not meet their learning goals?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How do you know?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How might you follow up on this activity?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1"/>
          <p:cNvSpPr txBox="1"/>
          <p:nvPr>
            <p:ph type="title"/>
          </p:nvPr>
        </p:nvSpPr>
        <p:spPr>
          <a:xfrm>
            <a:off x="457200" y="205985"/>
            <a:ext cx="8229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000"/>
              <a:t>Individualized Approach</a:t>
            </a:r>
            <a:r>
              <a:rPr lang="en"/>
              <a:t> </a:t>
            </a:r>
            <a:endParaRPr/>
          </a:p>
        </p:txBody>
      </p:sp>
      <p:sp>
        <p:nvSpPr>
          <p:cNvPr id="239" name="Google Shape;239;p51"/>
          <p:cNvSpPr txBox="1"/>
          <p:nvPr>
            <p:ph idx="1" type="body"/>
          </p:nvPr>
        </p:nvSpPr>
        <p:spPr>
          <a:xfrm>
            <a:off x="828800" y="3973475"/>
            <a:ext cx="75117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1800"/>
              <a:t>Julie talks about the importance of recognizing the uniqueness of each intervener.</a:t>
            </a:r>
            <a:endParaRPr sz="1800"/>
          </a:p>
        </p:txBody>
      </p:sp>
      <p:pic>
        <p:nvPicPr>
          <p:cNvPr descr="Julie Maier, an educational specialist with California Deafblind Services, shares some key takeaways she learned while serving as mentor in the NICE beta-test." id="240" name="Google Shape;240;p51" title="Advice for Mentors: Individualized Approach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30438" y="960710"/>
            <a:ext cx="3883100" cy="291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2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600"/>
              <a:t>Mentor DON’Ts</a:t>
            </a:r>
            <a:endParaRPr b="1" sz="3600"/>
          </a:p>
        </p:txBody>
      </p:sp>
      <p:sp>
        <p:nvSpPr>
          <p:cNvPr id="246" name="Google Shape;246;p52"/>
          <p:cNvSpPr txBox="1"/>
          <p:nvPr>
            <p:ph idx="1" type="body"/>
          </p:nvPr>
        </p:nvSpPr>
        <p:spPr>
          <a:xfrm>
            <a:off x="311700" y="878250"/>
            <a:ext cx="85206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Do not provide feedback that includes specific alternative responses.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Do not direct candidates on which artifacts to select for submission.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Do not edit a mentee’s documentation or e-portfolio content </a:t>
            </a:r>
            <a:r>
              <a:rPr b="1" lang="en">
                <a:solidFill>
                  <a:schemeClr val="dk1"/>
                </a:solidFill>
              </a:rPr>
              <a:t>directly.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Do not upload documentation into the e-portfolio on the candidate’s behalf.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247" name="Google Shape;24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32300" y="2739031"/>
            <a:ext cx="1774593" cy="1704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 txBox="1"/>
          <p:nvPr/>
        </p:nvSpPr>
        <p:spPr>
          <a:xfrm>
            <a:off x="676975" y="1694944"/>
            <a:ext cx="7917300" cy="1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500" u="none" cap="none" strike="noStrike">
                <a:solidFill>
                  <a:schemeClr val="dk1"/>
                </a:solidFill>
              </a:rPr>
              <a:t>Mentor: “a trusted counselor or guide.” </a:t>
            </a:r>
            <a:endParaRPr i="0" sz="1500" u="none" cap="none" strike="noStrike">
              <a:solidFill>
                <a:schemeClr val="dk1"/>
              </a:solidFill>
            </a:endParaRPr>
          </a:p>
          <a:p>
            <a:pPr indent="457200" lvl="0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500" u="none" cap="none" strike="noStrike">
                <a:solidFill>
                  <a:schemeClr val="dk1"/>
                </a:solidFill>
              </a:rPr>
              <a:t>Merriam-Webster’s online dictionary</a:t>
            </a:r>
            <a:endParaRPr i="0" sz="15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Mentor Expectations  </a:t>
            </a:r>
            <a:endParaRPr b="1" sz="3000"/>
          </a:p>
        </p:txBody>
      </p:sp>
      <p:sp>
        <p:nvSpPr>
          <p:cNvPr id="253" name="Google Shape;253;p53"/>
          <p:cNvSpPr txBox="1"/>
          <p:nvPr>
            <p:ph idx="1" type="body"/>
          </p:nvPr>
        </p:nvSpPr>
        <p:spPr>
          <a:xfrm>
            <a:off x="397775" y="757388"/>
            <a:ext cx="8390700" cy="19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Commit to a minimum of </a:t>
            </a:r>
            <a:r>
              <a:rPr b="1" lang="en" sz="2000">
                <a:solidFill>
                  <a:schemeClr val="dk1"/>
                </a:solidFill>
              </a:rPr>
              <a:t>three meetings</a:t>
            </a:r>
            <a:r>
              <a:rPr lang="en" sz="2000">
                <a:solidFill>
                  <a:schemeClr val="dk1"/>
                </a:solidFill>
              </a:rPr>
              <a:t> with the candidate, providing at least </a:t>
            </a:r>
            <a:r>
              <a:rPr b="1" lang="en" sz="2000">
                <a:solidFill>
                  <a:schemeClr val="dk1"/>
                </a:solidFill>
              </a:rPr>
              <a:t>six hours</a:t>
            </a:r>
            <a:r>
              <a:rPr lang="en" sz="2000">
                <a:solidFill>
                  <a:schemeClr val="dk1"/>
                </a:solidFill>
              </a:rPr>
              <a:t> of support and feedback in total.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Review the candidate’s </a:t>
            </a:r>
            <a:r>
              <a:rPr b="1" lang="en" sz="2000">
                <a:solidFill>
                  <a:schemeClr val="dk1"/>
                </a:solidFill>
              </a:rPr>
              <a:t>“About Me”</a:t>
            </a:r>
            <a:r>
              <a:rPr lang="en" sz="2000">
                <a:solidFill>
                  <a:schemeClr val="dk1"/>
                </a:solidFill>
              </a:rPr>
              <a:t> section and portfolio artifacts thoroughly.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Provide timely, constructive feedback on the candidate’s progress and materials.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If any concerns or questions arise regarding the mentor role or the mentoring relationship, promptly communicate with the </a:t>
            </a:r>
            <a:r>
              <a:rPr b="1" lang="en" sz="2000">
                <a:solidFill>
                  <a:schemeClr val="dk1"/>
                </a:solidFill>
              </a:rPr>
              <a:t>State Deaf-Blind Project</a:t>
            </a:r>
            <a:r>
              <a:rPr lang="en" sz="2000">
                <a:solidFill>
                  <a:schemeClr val="dk1"/>
                </a:solidFill>
              </a:rPr>
              <a:t>, </a:t>
            </a:r>
            <a:r>
              <a:rPr b="1" lang="en" sz="2000">
                <a:solidFill>
                  <a:schemeClr val="dk1"/>
                </a:solidFill>
              </a:rPr>
              <a:t>university partner</a:t>
            </a:r>
            <a:r>
              <a:rPr lang="en" sz="2000">
                <a:solidFill>
                  <a:schemeClr val="dk1"/>
                </a:solidFill>
              </a:rPr>
              <a:t>, or </a:t>
            </a:r>
            <a:r>
              <a:rPr b="1" lang="en" sz="2000">
                <a:solidFill>
                  <a:schemeClr val="dk1"/>
                </a:solidFill>
              </a:rPr>
              <a:t>PAR²A Center</a:t>
            </a:r>
            <a:r>
              <a:rPr lang="en" sz="2000">
                <a:solidFill>
                  <a:schemeClr val="dk1"/>
                </a:solidFill>
              </a:rPr>
              <a:t>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4"/>
          <p:cNvSpPr txBox="1"/>
          <p:nvPr>
            <p:ph type="title"/>
          </p:nvPr>
        </p:nvSpPr>
        <p:spPr>
          <a:xfrm>
            <a:off x="311700" y="1592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Mentor Expectations (cont.)  </a:t>
            </a:r>
            <a:endParaRPr b="1" sz="3000"/>
          </a:p>
        </p:txBody>
      </p:sp>
      <p:sp>
        <p:nvSpPr>
          <p:cNvPr id="259" name="Google Shape;259;p54"/>
          <p:cNvSpPr txBox="1"/>
          <p:nvPr>
            <p:ph idx="1" type="body"/>
          </p:nvPr>
        </p:nvSpPr>
        <p:spPr>
          <a:xfrm>
            <a:off x="311700" y="859200"/>
            <a:ext cx="8520600" cy="42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Be a positive and encouraging source of support.</a:t>
            </a:r>
            <a:b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</a:b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Maintain balanced communication that is friendly, respectful, and professional.</a:t>
            </a:r>
            <a:b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</a:b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Practice active listening, paying close attention to any issues or concerns.</a:t>
            </a:r>
            <a:b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</a:b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Regularly check in by asking, “What are your thoughts about this process and our work together? Is it working for you?”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t/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The Effective Mentor </a:t>
            </a:r>
            <a:endParaRPr b="1" sz="3000"/>
          </a:p>
        </p:txBody>
      </p:sp>
      <p:sp>
        <p:nvSpPr>
          <p:cNvPr id="265" name="Google Shape;265;p55"/>
          <p:cNvSpPr txBox="1"/>
          <p:nvPr>
            <p:ph idx="1" type="body"/>
          </p:nvPr>
        </p:nvSpPr>
        <p:spPr>
          <a:xfrm>
            <a:off x="611550" y="916350"/>
            <a:ext cx="7920900" cy="39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>
                <a:solidFill>
                  <a:schemeClr val="dk1"/>
                </a:solidFill>
              </a:rPr>
              <a:t>Effective mentors are: </a:t>
            </a:r>
            <a:endParaRPr sz="20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en">
                <a:solidFill>
                  <a:schemeClr val="dk1"/>
                </a:solidFill>
              </a:rPr>
              <a:t>Active listeners </a:t>
            </a:r>
            <a:r>
              <a:rPr lang="en">
                <a:solidFill>
                  <a:schemeClr val="dk1"/>
                </a:solidFill>
              </a:rPr>
              <a:t>who genuinely engage with their mentees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Readily </a:t>
            </a:r>
            <a:r>
              <a:rPr i="1" lang="en">
                <a:solidFill>
                  <a:schemeClr val="dk1"/>
                </a:solidFill>
              </a:rPr>
              <a:t>available </a:t>
            </a:r>
            <a:r>
              <a:rPr lang="en">
                <a:solidFill>
                  <a:schemeClr val="dk1"/>
                </a:solidFill>
              </a:rPr>
              <a:t>and </a:t>
            </a:r>
            <a:r>
              <a:rPr i="1" lang="en">
                <a:solidFill>
                  <a:schemeClr val="dk1"/>
                </a:solidFill>
              </a:rPr>
              <a:t>responsive</a:t>
            </a:r>
            <a:r>
              <a:rPr lang="en">
                <a:solidFill>
                  <a:schemeClr val="dk1"/>
                </a:solidFill>
              </a:rPr>
              <a:t> to their mentees' needs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en">
                <a:solidFill>
                  <a:schemeClr val="dk1"/>
                </a:solidFill>
              </a:rPr>
              <a:t>Genuinely invested</a:t>
            </a:r>
            <a:r>
              <a:rPr lang="en">
                <a:solidFill>
                  <a:schemeClr val="dk1"/>
                </a:solidFill>
              </a:rPr>
              <a:t> in building a strong mentoring relationship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en">
                <a:solidFill>
                  <a:schemeClr val="dk1"/>
                </a:solidFill>
              </a:rPr>
              <a:t>Knowledgeable</a:t>
            </a:r>
            <a:r>
              <a:rPr lang="en">
                <a:solidFill>
                  <a:schemeClr val="dk1"/>
                </a:solidFill>
              </a:rPr>
              <a:t> about the mentee’s strengths, growth areas, and potential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en">
                <a:solidFill>
                  <a:schemeClr val="dk1"/>
                </a:solidFill>
              </a:rPr>
              <a:t>Skilled </a:t>
            </a:r>
            <a:r>
              <a:rPr lang="en">
                <a:solidFill>
                  <a:schemeClr val="dk1"/>
                </a:solidFill>
              </a:rPr>
              <a:t>at motivating mentees to set goals and challenge themselves appropriately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solidFill>
                  <a:schemeClr val="dk1"/>
                </a:solidFill>
                <a:highlight>
                  <a:schemeClr val="lt1"/>
                </a:highlight>
              </a:rPr>
              <a:t>Source: Ramani, Gruppen, &amp; Kachur, 2006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The Effective Mentor (cont.) </a:t>
            </a:r>
            <a:endParaRPr b="1" sz="3000"/>
          </a:p>
        </p:txBody>
      </p:sp>
      <p:sp>
        <p:nvSpPr>
          <p:cNvPr id="271" name="Google Shape;271;p56"/>
          <p:cNvSpPr txBox="1"/>
          <p:nvPr>
            <p:ph idx="1" type="body"/>
          </p:nvPr>
        </p:nvSpPr>
        <p:spPr>
          <a:xfrm>
            <a:off x="481650" y="827156"/>
            <a:ext cx="8180700" cy="42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300">
                <a:solidFill>
                  <a:schemeClr val="dk1"/>
                </a:solidFill>
              </a:rPr>
              <a:t>Effective mentors: </a:t>
            </a:r>
            <a:endParaRPr sz="23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Provide both positive feedback and constructive criticism rather than </a:t>
            </a:r>
            <a:r>
              <a:rPr lang="en">
                <a:solidFill>
                  <a:schemeClr val="dk1"/>
                </a:solidFill>
              </a:rPr>
              <a:t>negative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feedback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Balance encouragement with appropriate levels of challenge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Demonstrate respect for cultural, gender, and generational differences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Maintain confidentiality and uphold trust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Establish and respect professional boundaries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Regularly check in with mentees to ensure their needs are being met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Source: Ramani, Gruppen, &amp; Kachur, 2006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7"/>
          <p:cNvSpPr txBox="1"/>
          <p:nvPr>
            <p:ph type="title"/>
          </p:nvPr>
        </p:nvSpPr>
        <p:spPr>
          <a:xfrm>
            <a:off x="457200" y="205985"/>
            <a:ext cx="8229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000">
                <a:latin typeface="Tahoma"/>
                <a:ea typeface="Tahoma"/>
                <a:cs typeface="Tahoma"/>
                <a:sym typeface="Tahoma"/>
              </a:rPr>
              <a:t>Building Relationships </a:t>
            </a:r>
            <a:endParaRPr sz="30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Julie Maier, an educational specialist with California Deafblind Services, shares some key takeaways she learned while serving as mentor in the NICE beta-test." id="277" name="Google Shape;277;p57" title="Building a Connection with the Intervener- J Maier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63125" y="921150"/>
            <a:ext cx="5017750" cy="376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20"/>
              <a:t>Verification of Mentorship</a:t>
            </a:r>
            <a:endParaRPr b="1" sz="3020"/>
          </a:p>
        </p:txBody>
      </p:sp>
      <p:sp>
        <p:nvSpPr>
          <p:cNvPr id="283" name="Google Shape;283;p58"/>
          <p:cNvSpPr txBox="1"/>
          <p:nvPr>
            <p:ph idx="1" type="body"/>
          </p:nvPr>
        </p:nvSpPr>
        <p:spPr>
          <a:xfrm>
            <a:off x="311700" y="1152475"/>
            <a:ext cx="8475900" cy="38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Before submitting the portfolio, candidates must complete the </a:t>
            </a:r>
            <a:r>
              <a:rPr b="1" lang="en" sz="2500">
                <a:solidFill>
                  <a:schemeClr val="dk1"/>
                </a:solidFill>
              </a:rPr>
              <a:t>Review Recommendation Form</a:t>
            </a:r>
            <a:r>
              <a:rPr lang="en" sz="2500">
                <a:solidFill>
                  <a:schemeClr val="dk1"/>
                </a:solidFill>
              </a:rPr>
              <a:t> to certify that they have received mentorship.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This form also requires the mentor to confirm that they have supported the candidate’s portfolio development in alignment with the ethical guidelines of their role.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You’ll explore this process in more detail in </a:t>
            </a:r>
            <a:r>
              <a:rPr b="1" lang="en" sz="2500">
                <a:solidFill>
                  <a:schemeClr val="dk1"/>
                </a:solidFill>
              </a:rPr>
              <a:t>Learning Activity 4: Portfolio Submission and Review</a:t>
            </a:r>
            <a:r>
              <a:rPr lang="en" sz="2500">
                <a:solidFill>
                  <a:schemeClr val="dk1"/>
                </a:solidFill>
              </a:rPr>
              <a:t>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entor quote.jpg" id="288" name="Google Shape;28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247" y="721326"/>
            <a:ext cx="7695475" cy="382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0"/>
          <p:cNvSpPr txBox="1"/>
          <p:nvPr>
            <p:ph idx="1" type="body"/>
          </p:nvPr>
        </p:nvSpPr>
        <p:spPr>
          <a:xfrm>
            <a:off x="457225" y="1186697"/>
            <a:ext cx="8229600" cy="29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For mo</a:t>
            </a: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 information on Intervener Microcredentials and NICE certification, contact Dr. Ritu Chopra at the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PAR</a:t>
            </a:r>
            <a:r>
              <a:rPr baseline="30000" lang="en" sz="180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A Cente</a:t>
            </a: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</a:t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Ritu.Chopra@ucdenver.edu</a:t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https://paracenter.org/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Adapted from NICE Training Materials, 2017–2024. U.S. Department of Education Grant #H326T180026	  	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ICE logo with name.png" id="294" name="Google Shape;29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9426" y="153413"/>
            <a:ext cx="5085131" cy="10332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2a Center Logo" id="295" name="Google Shape;295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5050" y="3892450"/>
            <a:ext cx="1260275" cy="71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Denver School of Education and Human Development Logo" id="296" name="Google Shape;296;p60" title="sehd.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1850" y="4039579"/>
            <a:ext cx="3781201" cy="4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6"/>
          <p:cNvSpPr txBox="1"/>
          <p:nvPr>
            <p:ph type="title"/>
          </p:nvPr>
        </p:nvSpPr>
        <p:spPr>
          <a:xfrm>
            <a:off x="311700" y="326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Setting you up for </a:t>
            </a:r>
            <a:r>
              <a:rPr b="1" lang="en"/>
              <a:t>Successful </a:t>
            </a:r>
            <a:r>
              <a:rPr b="1" lang="en" sz="3600"/>
              <a:t> </a:t>
            </a:r>
            <a:endParaRPr b="1" sz="3600"/>
          </a:p>
        </p:txBody>
      </p:sp>
      <p:sp>
        <p:nvSpPr>
          <p:cNvPr id="150" name="Google Shape;150;p36"/>
          <p:cNvSpPr txBox="1"/>
          <p:nvPr>
            <p:ph idx="1" type="body"/>
          </p:nvPr>
        </p:nvSpPr>
        <p:spPr>
          <a:xfrm>
            <a:off x="311700" y="1033575"/>
            <a:ext cx="8520600" cy="3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Research indicates that successful e-portfolio implementation requires that participants:</a:t>
            </a:r>
            <a:endParaRPr sz="24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Clearly understand the purpose and value of constructing a portfolio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Receive comprehensive and well-defined guidelines throughout the process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Have access to a flexible, user-friendly electronic portfolio system</a:t>
            </a:r>
            <a:endParaRPr sz="2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7"/>
          <p:cNvSpPr txBox="1"/>
          <p:nvPr>
            <p:ph type="title"/>
          </p:nvPr>
        </p:nvSpPr>
        <p:spPr>
          <a:xfrm>
            <a:off x="260800" y="2833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The Need for Support</a:t>
            </a:r>
            <a:endParaRPr b="1" sz="3000"/>
          </a:p>
        </p:txBody>
      </p:sp>
      <p:sp>
        <p:nvSpPr>
          <p:cNvPr id="156" name="Google Shape;156;p37"/>
          <p:cNvSpPr txBox="1"/>
          <p:nvPr>
            <p:ph idx="1" type="body"/>
          </p:nvPr>
        </p:nvSpPr>
        <p:spPr>
          <a:xfrm>
            <a:off x="311700" y="867000"/>
            <a:ext cx="8520600" cy="4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200">
                <a:solidFill>
                  <a:schemeClr val="dk1"/>
                </a:solidFill>
              </a:rPr>
              <a:t>Participants also require the support of dedicated mentors.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200">
                <a:solidFill>
                  <a:schemeClr val="dk1"/>
                </a:solidFill>
              </a:rPr>
              <a:t>Mentors who are actively engaged in the portfolio process and provide consistent, relevant guidance and feedback are widely recognized as essential to the success of e-portfolio initiatives.</a:t>
            </a:r>
            <a:endParaRPr sz="29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Origins of Mentoring</a:t>
            </a:r>
            <a:endParaRPr b="1" sz="3000"/>
          </a:p>
        </p:txBody>
      </p:sp>
      <p:sp>
        <p:nvSpPr>
          <p:cNvPr id="162" name="Google Shape;162;p38"/>
          <p:cNvSpPr txBox="1"/>
          <p:nvPr>
            <p:ph idx="1" type="body"/>
          </p:nvPr>
        </p:nvSpPr>
        <p:spPr>
          <a:xfrm>
            <a:off x="311700" y="905100"/>
            <a:ext cx="8520600" cy="4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word mentor originates from Greek mythology. </a:t>
            </a:r>
            <a:endParaRPr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 Homer’s Odyssey, Mentor was a trusted teacher and advisor to Telemachus, the son of Odysseus.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The topic of mentoring was introduced in an earlier learning activity. In this </a:t>
            </a:r>
            <a:r>
              <a:rPr lang="en" sz="2000">
                <a:solidFill>
                  <a:schemeClr val="dk1"/>
                </a:solidFill>
              </a:rPr>
              <a:t>learning</a:t>
            </a:r>
            <a:r>
              <a:rPr lang="en" sz="2000">
                <a:solidFill>
                  <a:schemeClr val="dk1"/>
                </a:solidFill>
              </a:rPr>
              <a:t> activity, we revisit key points to ensure that both the mentor and mentee have a clear understanding of their respective roles.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 u="sng">
              <a:solidFill>
                <a:schemeClr val="hlink"/>
              </a:solidFill>
              <a:hlinkClick r:id="rId3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9"/>
          <p:cNvSpPr txBox="1"/>
          <p:nvPr>
            <p:ph type="title"/>
          </p:nvPr>
        </p:nvSpPr>
        <p:spPr>
          <a:xfrm>
            <a:off x="311700" y="216434"/>
            <a:ext cx="852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The Role of the Mentor</a:t>
            </a:r>
            <a:endParaRPr b="1" sz="3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400"/>
          </a:p>
        </p:txBody>
      </p:sp>
      <p:sp>
        <p:nvSpPr>
          <p:cNvPr id="168" name="Google Shape;168;p39"/>
          <p:cNvSpPr txBox="1"/>
          <p:nvPr>
            <p:ph idx="1" type="body"/>
          </p:nvPr>
        </p:nvSpPr>
        <p:spPr>
          <a:xfrm>
            <a:off x="311700" y="997256"/>
            <a:ext cx="8520600" cy="3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role of a NICE mentor is to provide support, suggestions, and encouragement to the candidate, but not be involved in the actual creation of the portfolio (e.g., writing, editing, submitting materials to).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 the portfolio process, a mentor:</a:t>
            </a:r>
            <a:endParaRPr>
              <a:solidFill>
                <a:srgbClr val="000000"/>
              </a:solidFill>
            </a:endParaRPr>
          </a:p>
          <a:p>
            <a:pPr indent="-3429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Serves as a facilitator and guide during the construction of the portfolio </a:t>
            </a:r>
            <a:endParaRPr>
              <a:solidFill>
                <a:srgbClr val="000000"/>
              </a:solidFill>
            </a:endParaRPr>
          </a:p>
          <a:p>
            <a:pPr indent="-3429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Monitors the mentee’s progress and learning</a:t>
            </a:r>
            <a:endParaRPr>
              <a:solidFill>
                <a:srgbClr val="000000"/>
              </a:solidFill>
            </a:endParaRPr>
          </a:p>
          <a:p>
            <a:pPr indent="-3429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Offers feedback and encourages further action when appropriate</a:t>
            </a:r>
            <a:endParaRPr>
              <a:solidFill>
                <a:srgbClr val="000000"/>
              </a:solidFill>
            </a:endParaRPr>
          </a:p>
          <a:p>
            <a:pPr indent="-342900" lvl="0" marL="914400" rtl="0" algn="l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Provides the guidance and support needed to enable the mentee to successfully complete the portfolio process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0"/>
          <p:cNvSpPr txBox="1"/>
          <p:nvPr>
            <p:ph idx="1" type="body"/>
          </p:nvPr>
        </p:nvSpPr>
        <p:spPr>
          <a:xfrm>
            <a:off x="311700" y="4120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</a:rPr>
              <a:t>Working with a Mentor </a:t>
            </a:r>
            <a:endParaRPr b="1" sz="2900">
              <a:solidFill>
                <a:schemeClr val="dk1"/>
              </a:solidFill>
            </a:endParaRPr>
          </a:p>
        </p:txBody>
      </p:sp>
      <p:pic>
        <p:nvPicPr>
          <p:cNvPr descr="Wiki-Mentor-Icon.svg.png" id="174" name="Google Shape;17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3575" y="2415404"/>
            <a:ext cx="2081343" cy="2081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1"/>
          <p:cNvSpPr txBox="1"/>
          <p:nvPr>
            <p:ph type="title"/>
          </p:nvPr>
        </p:nvSpPr>
        <p:spPr>
          <a:xfrm>
            <a:off x="457200" y="261598"/>
            <a:ext cx="8229600" cy="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3000"/>
              <a:t>Working With a Mentor </a:t>
            </a:r>
            <a:endParaRPr b="1" sz="3000"/>
          </a:p>
        </p:txBody>
      </p:sp>
      <p:sp>
        <p:nvSpPr>
          <p:cNvPr id="180" name="Google Shape;180;p41"/>
          <p:cNvSpPr txBox="1"/>
          <p:nvPr>
            <p:ph idx="1" type="body"/>
          </p:nvPr>
        </p:nvSpPr>
        <p:spPr>
          <a:xfrm>
            <a:off x="192725" y="926100"/>
            <a:ext cx="8367000" cy="4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Submitting your portfolio for a microcredential is a meaningful and substantial undertaking—but you won’t be doing it alone.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Your mentor will be there to guide and support you every step of the way. Here are a few key ways they can assist: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Engage in thoughtful discussions and provide encouragement as you explore the NICE materials and CEC standards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Help you clarify your goals and develop a realistic, achievable timeline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Offer ongoing feedback on your artifacts, highlighting strengths and suggesting areas for improvement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Review and provide input on your “About Me” section to ensure it reflects your voice and vision</a:t>
            </a:r>
            <a:br>
              <a:rPr lang="en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2"/>
          <p:cNvSpPr txBox="1"/>
          <p:nvPr>
            <p:ph type="title"/>
          </p:nvPr>
        </p:nvSpPr>
        <p:spPr>
          <a:xfrm>
            <a:off x="457200" y="205985"/>
            <a:ext cx="8229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3000"/>
              <a:t>Working With a Mentor (cont.)</a:t>
            </a:r>
            <a:endParaRPr b="1" sz="3000"/>
          </a:p>
        </p:txBody>
      </p:sp>
      <p:pic>
        <p:nvPicPr>
          <p:cNvPr descr="person helping another person up" id="186" name="Google Shape;18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2500" y="2894675"/>
            <a:ext cx="2248825" cy="224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42"/>
          <p:cNvSpPr txBox="1"/>
          <p:nvPr>
            <p:ph idx="1" type="body"/>
          </p:nvPr>
        </p:nvSpPr>
        <p:spPr>
          <a:xfrm>
            <a:off x="457200" y="8086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Establish clear methods of communication with your mentor—such as phone calls, Skype, Google Hangouts, or in-person meetings.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At a minimum, mentors are required to meet with candidates at least three times, totaling a minimum of six hours of mentoring.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The next few slides outline the roles and responsibilities of both candidates and mentors to help you build a strong and effective working relationship. Review the handout </a:t>
            </a:r>
            <a:r>
              <a:rPr lang="en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Candidate-Mentor Relationship </a:t>
            </a:r>
            <a:r>
              <a:rPr lang="en">
                <a:solidFill>
                  <a:schemeClr val="dk1"/>
                </a:solidFill>
              </a:rPr>
              <a:t>for further detail.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