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5143500" cx="9144000"/>
  <p:notesSz cx="6858000" cy="9144000"/>
  <p:embeddedFontLst>
    <p:embeddedFont>
      <p:font typeface="Tahoma"/>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A646C2F-EE86-4707-8264-853EC32EBA0C}">
  <a:tblStyle styleId="{DA646C2F-EE86-4707-8264-853EC32EBA0C}" styleName="Table_0">
    <a:wholeTbl>
      <a:tcTxStyle>
        <a:font>
          <a:latin typeface="Arial"/>
          <a:ea typeface="Arial"/>
          <a:cs typeface="Arial"/>
        </a:font>
        <a:srgbClr val="000000"/>
      </a:tcTxStyle>
      <a:tcStyle>
        <a:tcBdr>
          <a:left>
            <a:ln cap="flat" cmpd="sng">
              <a:solidFill>
                <a:srgbClr val="000000"/>
              </a:solidFill>
              <a:prstDash val="solid"/>
              <a:round/>
              <a:headEnd len="sm" w="sm" type="none"/>
              <a:tailEnd len="sm" w="sm" type="none"/>
            </a:ln>
          </a:left>
          <a:right>
            <a:ln cap="flat" cmpd="sng">
              <a:solidFill>
                <a:srgbClr val="000000"/>
              </a:solidFill>
              <a:prstDash val="solid"/>
              <a:round/>
              <a:headEnd len="sm" w="sm" type="none"/>
              <a:tailEnd len="sm" w="sm" type="none"/>
            </a:ln>
          </a:right>
          <a:top>
            <a:ln cap="flat" cmpd="sng">
              <a:solidFill>
                <a:srgbClr val="000000"/>
              </a:solidFill>
              <a:prstDash val="solid"/>
              <a:round/>
              <a:headEnd len="sm" w="sm" type="none"/>
              <a:tailEnd len="sm" w="sm" type="none"/>
            </a:ln>
          </a:top>
          <a:bottom>
            <a:ln cap="flat" cmpd="sng">
              <a:solidFill>
                <a:srgbClr val="000000"/>
              </a:solidFill>
              <a:prstDash val="solid"/>
              <a:round/>
              <a:headEnd len="sm" w="sm" type="none"/>
              <a:tailEnd len="sm" w="sm" type="none"/>
            </a:ln>
          </a:bottom>
          <a:insideH>
            <a:ln cap="flat" cmpd="sng">
              <a:solidFill>
                <a:srgbClr val="000000"/>
              </a:solidFill>
              <a:prstDash val="solid"/>
              <a:round/>
              <a:headEnd len="sm" w="sm" type="none"/>
              <a:tailEnd len="sm" w="sm" type="none"/>
            </a:ln>
          </a:insideH>
          <a:insideV>
            <a:ln cap="flat" cmpd="sng">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Tahoma-regular.fntdata"/><Relationship Id="rId25" Type="http://schemas.openxmlformats.org/officeDocument/2006/relationships/slide" Target="slides/slide19.xml"/><Relationship Id="rId27" Type="http://schemas.openxmlformats.org/officeDocument/2006/relationships/font" Target="fonts/Tahoma-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2a28f3e830_0_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g32a28f3e83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2a28f3e830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g32a28f3e830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2a28f3e830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g32a28f3e830_0_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2a28f3e830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g32a28f3e830_0_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2a28f3e830_0_6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32a28f3e83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2a28f3e830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g32a28f3e830_0_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2a28f3e83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Google Shape;148;g32a28f3e830_0_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2a28f3e830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g32a28f3e830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2a28f3e830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g32a28f3e830_0_8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2a28f3e830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g32a28f3e830_0_8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49db5c37eb_0_391:notes"/>
          <p:cNvSpPr/>
          <p:nvPr>
            <p:ph idx="2" type="sldImg"/>
          </p:nvPr>
        </p:nvSpPr>
        <p:spPr>
          <a:xfrm>
            <a:off x="381163"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3" name="Google Shape;173;g349db5c37eb_0_39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5f399450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g35f399450a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2a28f3e83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g32a28f3e830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32a28f3e83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g32a28f3e830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4e567648c8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4e567648c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2a28f3e83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g32a28f3e830_0_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2a28f3e83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32a28f3e830_0_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2a28f3e830_0_3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2a28f3e83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2a28f3e830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g32a28f3e830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dk1"/>
              </a:buClr>
              <a:buSzPts val="1400"/>
              <a:buFont typeface="Calibri"/>
              <a:buNone/>
              <a:defRPr sz="4400">
                <a:solidFill>
                  <a:schemeClr val="dk1"/>
                </a:solidFill>
                <a:latin typeface="Calibri"/>
                <a:ea typeface="Calibri"/>
                <a:cs typeface="Calibri"/>
                <a:sym typeface="Calibri"/>
              </a:defRPr>
            </a:lvl1pPr>
            <a:lvl2pPr lvl="1" algn="l">
              <a:lnSpc>
                <a:spcPct val="100000"/>
              </a:lnSpc>
              <a:spcBef>
                <a:spcPts val="0"/>
              </a:spcBef>
              <a:spcAft>
                <a:spcPts val="0"/>
              </a:spcAft>
              <a:buSzPts val="1400"/>
              <a:buChar char="○"/>
              <a:defRPr/>
            </a:lvl2pPr>
            <a:lvl3pPr lvl="2" algn="l">
              <a:lnSpc>
                <a:spcPct val="100000"/>
              </a:lnSpc>
              <a:spcBef>
                <a:spcPts val="0"/>
              </a:spcBef>
              <a:spcAft>
                <a:spcPts val="0"/>
              </a:spcAft>
              <a:buSzPts val="1400"/>
              <a:buChar char="■"/>
              <a:defRPr/>
            </a:lvl3pPr>
            <a:lvl4pPr lvl="3" algn="l">
              <a:lnSpc>
                <a:spcPct val="100000"/>
              </a:lnSpc>
              <a:spcBef>
                <a:spcPts val="0"/>
              </a:spcBef>
              <a:spcAft>
                <a:spcPts val="0"/>
              </a:spcAft>
              <a:buSzPts val="1400"/>
              <a:buChar char="●"/>
              <a:defRPr/>
            </a:lvl4pPr>
            <a:lvl5pPr lvl="4" algn="l">
              <a:lnSpc>
                <a:spcPct val="100000"/>
              </a:lnSpc>
              <a:spcBef>
                <a:spcPts val="0"/>
              </a:spcBef>
              <a:spcAft>
                <a:spcPts val="0"/>
              </a:spcAft>
              <a:buSzPts val="1400"/>
              <a:buChar char="○"/>
              <a:defRPr/>
            </a:lvl5pPr>
            <a:lvl6pPr lvl="5" algn="l">
              <a:lnSpc>
                <a:spcPct val="100000"/>
              </a:lnSpc>
              <a:spcBef>
                <a:spcPts val="0"/>
              </a:spcBef>
              <a:spcAft>
                <a:spcPts val="0"/>
              </a:spcAft>
              <a:buSzPts val="1400"/>
              <a:buChar char="■"/>
              <a:defRPr/>
            </a:lvl6pPr>
            <a:lvl7pPr lvl="6" algn="l">
              <a:lnSpc>
                <a:spcPct val="100000"/>
              </a:lnSpc>
              <a:spcBef>
                <a:spcPts val="0"/>
              </a:spcBef>
              <a:spcAft>
                <a:spcPts val="0"/>
              </a:spcAft>
              <a:buSzPts val="1400"/>
              <a:buChar char="●"/>
              <a:defRPr/>
            </a:lvl7pPr>
            <a:lvl8pPr lvl="7" algn="l">
              <a:lnSpc>
                <a:spcPct val="100000"/>
              </a:lnSpc>
              <a:spcBef>
                <a:spcPts val="0"/>
              </a:spcBef>
              <a:spcAft>
                <a:spcPts val="0"/>
              </a:spcAft>
              <a:buSzPts val="1400"/>
              <a:buChar char="○"/>
              <a:defRPr/>
            </a:lvl8pPr>
            <a:lvl9pPr lvl="8" algn="l">
              <a:lnSpc>
                <a:spcPct val="100000"/>
              </a:lnSpc>
              <a:spcBef>
                <a:spcPts val="0"/>
              </a:spcBef>
              <a:spcAft>
                <a:spcPts val="0"/>
              </a:spcAft>
              <a:buSzPts val="1400"/>
              <a:buChar char="■"/>
              <a:defRPr/>
            </a:lvl9pPr>
          </a:lstStyle>
          <a:p/>
        </p:txBody>
      </p:sp>
      <p:sp>
        <p:nvSpPr>
          <p:cNvPr id="52" name="Google Shape;52;p13"/>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40"/>
              </a:spcBef>
              <a:spcAft>
                <a:spcPts val="0"/>
              </a:spcAft>
              <a:buClr>
                <a:schemeClr val="dk1"/>
              </a:buClr>
              <a:buSzPts val="1400"/>
              <a:buFont typeface="Calibri"/>
              <a:buChar char="●"/>
              <a:defRPr sz="3200">
                <a:solidFill>
                  <a:schemeClr val="dk1"/>
                </a:solidFill>
                <a:latin typeface="Calibri"/>
                <a:ea typeface="Calibri"/>
                <a:cs typeface="Calibri"/>
                <a:sym typeface="Calibri"/>
              </a:defRPr>
            </a:lvl1pPr>
            <a:lvl2pPr indent="-317500" lvl="1" marL="914400" algn="l">
              <a:lnSpc>
                <a:spcPct val="100000"/>
              </a:lnSpc>
              <a:spcBef>
                <a:spcPts val="0"/>
              </a:spcBef>
              <a:spcAft>
                <a:spcPts val="0"/>
              </a:spcAft>
              <a:buClr>
                <a:schemeClr val="dk1"/>
              </a:buClr>
              <a:buSzPts val="1400"/>
              <a:buFont typeface="Calibri"/>
              <a:buChar char="●"/>
              <a:defRPr sz="2800">
                <a:solidFill>
                  <a:schemeClr val="dk1"/>
                </a:solidFill>
                <a:latin typeface="Calibri"/>
                <a:ea typeface="Calibri"/>
                <a:cs typeface="Calibri"/>
                <a:sym typeface="Calibri"/>
              </a:defRPr>
            </a:lvl2pPr>
            <a:lvl3pPr indent="-317500" lvl="2" marL="1371600" algn="l">
              <a:lnSpc>
                <a:spcPct val="100000"/>
              </a:lnSpc>
              <a:spcBef>
                <a:spcPts val="0"/>
              </a:spcBef>
              <a:spcAft>
                <a:spcPts val="0"/>
              </a:spcAft>
              <a:buClr>
                <a:schemeClr val="dk1"/>
              </a:buClr>
              <a:buSzPts val="1400"/>
              <a:buFont typeface="Calibri"/>
              <a:buChar char="●"/>
              <a:defRPr sz="2400">
                <a:solidFill>
                  <a:schemeClr val="dk1"/>
                </a:solidFill>
                <a:latin typeface="Calibri"/>
                <a:ea typeface="Calibri"/>
                <a:cs typeface="Calibri"/>
                <a:sym typeface="Calibri"/>
              </a:defRPr>
            </a:lvl3pPr>
            <a:lvl4pPr indent="-317500" lvl="3" marL="18288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4pPr>
            <a:lvl5pPr indent="-317500" lvl="4" marL="22860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5pPr>
            <a:lvl6pPr indent="-317500" lvl="5" marL="27432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6pPr>
            <a:lvl7pPr indent="-317500" lvl="6" marL="32004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7pPr>
            <a:lvl8pPr indent="-317500" lvl="7" marL="36576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8pPr>
            <a:lvl9pPr indent="-317500" lvl="8" marL="4114800" algn="l">
              <a:lnSpc>
                <a:spcPct val="100000"/>
              </a:lnSpc>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Char char="●"/>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000000"/>
              </a:buClr>
              <a:buSzPts val="1400"/>
              <a:buFont typeface="Arial"/>
              <a:buChar char="●"/>
              <a:defRPr b="0" i="0" sz="12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Clr>
                <a:srgbClr val="000000"/>
              </a:buClr>
              <a:buSzPts val="1400"/>
              <a:buFont typeface="Arial"/>
              <a:buChar char="■"/>
              <a:defRPr b="0" i="0" sz="18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553200" y="4767263"/>
            <a:ext cx="2133600" cy="2739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9pPr>
          </a:lstStyle>
          <a:p>
            <a:pPr indent="-88900" lvl="0" marL="0" rtl="0" algn="r">
              <a:spcBef>
                <a:spcPts val="0"/>
              </a:spcBef>
              <a:spcAft>
                <a:spcPts val="0"/>
              </a:spcAft>
              <a:buClr>
                <a:srgbClr val="000000"/>
              </a:buClr>
              <a:buSzPts val="1400"/>
              <a:buFont typeface="Arial"/>
              <a:buChar char="●"/>
            </a:pPr>
            <a:r>
              <a:t/>
            </a:r>
            <a:endParaRPr/>
          </a:p>
          <a:p>
            <a:pPr indent="-88900" lvl="1" marL="457200" rtl="0" algn="l">
              <a:spcBef>
                <a:spcPts val="0"/>
              </a:spcBef>
              <a:spcAft>
                <a:spcPts val="0"/>
              </a:spcAft>
              <a:buClr>
                <a:srgbClr val="000000"/>
              </a:buClr>
              <a:buSzPts val="1400"/>
              <a:buFont typeface="Arial"/>
              <a:buChar char="○"/>
            </a:pPr>
            <a:r>
              <a:t/>
            </a:r>
            <a:endParaRPr sz="1800">
              <a:solidFill>
                <a:schemeClr val="dk1"/>
              </a:solidFill>
            </a:endParaRPr>
          </a:p>
          <a:p>
            <a:pPr indent="-88900" lvl="2" marL="914400" rtl="0" algn="l">
              <a:spcBef>
                <a:spcPts val="0"/>
              </a:spcBef>
              <a:spcAft>
                <a:spcPts val="0"/>
              </a:spcAft>
              <a:buClr>
                <a:srgbClr val="000000"/>
              </a:buClr>
              <a:buSzPts val="1400"/>
              <a:buFont typeface="Arial"/>
              <a:buChar char="■"/>
            </a:pPr>
            <a:r>
              <a:t/>
            </a:r>
            <a:endParaRPr sz="1800">
              <a:solidFill>
                <a:schemeClr val="dk1"/>
              </a:solidFill>
            </a:endParaRPr>
          </a:p>
          <a:p>
            <a:pPr indent="-88900" lvl="3" marL="1371600" rtl="0" algn="l">
              <a:spcBef>
                <a:spcPts val="0"/>
              </a:spcBef>
              <a:spcAft>
                <a:spcPts val="0"/>
              </a:spcAft>
              <a:buClr>
                <a:srgbClr val="000000"/>
              </a:buClr>
              <a:buSzPts val="1400"/>
              <a:buFont typeface="Arial"/>
              <a:buChar char="●"/>
            </a:pPr>
            <a:r>
              <a:t/>
            </a:r>
            <a:endParaRPr sz="1800">
              <a:solidFill>
                <a:schemeClr val="dk1"/>
              </a:solidFill>
            </a:endParaRPr>
          </a:p>
          <a:p>
            <a:pPr indent="-88900" lvl="4" marL="1828800" rtl="0" algn="l">
              <a:spcBef>
                <a:spcPts val="0"/>
              </a:spcBef>
              <a:spcAft>
                <a:spcPts val="0"/>
              </a:spcAft>
              <a:buClr>
                <a:srgbClr val="000000"/>
              </a:buClr>
              <a:buSzPts val="1400"/>
              <a:buFont typeface="Arial"/>
              <a:buChar char="○"/>
            </a:pPr>
            <a:r>
              <a:t/>
            </a:r>
            <a:endParaRPr sz="1800">
              <a:solidFill>
                <a:schemeClr val="dk1"/>
              </a:solidFill>
            </a:endParaRPr>
          </a:p>
          <a:p>
            <a:pPr indent="-88900" lvl="5" marL="2286000" rtl="0" algn="l">
              <a:spcBef>
                <a:spcPts val="0"/>
              </a:spcBef>
              <a:spcAft>
                <a:spcPts val="0"/>
              </a:spcAft>
              <a:buClr>
                <a:srgbClr val="000000"/>
              </a:buClr>
              <a:buSzPts val="1400"/>
              <a:buFont typeface="Arial"/>
              <a:buChar char="■"/>
            </a:pPr>
            <a:r>
              <a:t/>
            </a:r>
            <a:endParaRPr sz="1800">
              <a:solidFill>
                <a:schemeClr val="dk1"/>
              </a:solidFill>
            </a:endParaRPr>
          </a:p>
          <a:p>
            <a:pPr indent="-88900" lvl="6" marL="2743200" rtl="0" algn="l">
              <a:spcBef>
                <a:spcPts val="0"/>
              </a:spcBef>
              <a:spcAft>
                <a:spcPts val="0"/>
              </a:spcAft>
              <a:buClr>
                <a:srgbClr val="000000"/>
              </a:buClr>
              <a:buSzPts val="1400"/>
              <a:buFont typeface="Arial"/>
              <a:buChar char="●"/>
            </a:pPr>
            <a:r>
              <a:t/>
            </a:r>
            <a:endParaRPr sz="1800">
              <a:solidFill>
                <a:schemeClr val="dk1"/>
              </a:solidFill>
            </a:endParaRPr>
          </a:p>
          <a:p>
            <a:pPr indent="-88900" lvl="7" marL="3200400" rtl="0" algn="l">
              <a:spcBef>
                <a:spcPts val="0"/>
              </a:spcBef>
              <a:spcAft>
                <a:spcPts val="0"/>
              </a:spcAft>
              <a:buClr>
                <a:srgbClr val="000000"/>
              </a:buClr>
              <a:buSzPts val="1400"/>
              <a:buFont typeface="Arial"/>
              <a:buChar char="○"/>
            </a:pPr>
            <a:r>
              <a:t/>
            </a:r>
            <a:endParaRPr sz="1800">
              <a:solidFill>
                <a:schemeClr val="dk1"/>
              </a:solidFill>
            </a:endParaRPr>
          </a:p>
          <a:p>
            <a:pPr indent="-88900" lvl="8" marL="3657600" rtl="0" algn="l">
              <a:spcBef>
                <a:spcPts val="0"/>
              </a:spcBef>
              <a:spcAft>
                <a:spcPts val="0"/>
              </a:spcAft>
              <a:buClr>
                <a:srgbClr val="000000"/>
              </a:buClr>
              <a:buSzPts val="1400"/>
              <a:buFont typeface="Arial"/>
              <a:buChar char="■"/>
            </a:pPr>
            <a:r>
              <a:t/>
            </a:r>
            <a:endParaRPr sz="1800">
              <a:solidFill>
                <a:schemeClr val="dk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cs.google.com/document/d/1zgHndrfOUE0yn0wNzAbEG83kJkhqS3wu/edit#heading=h.tlhhu6e9b8r3" TargetMode="External"/><Relationship Id="rId4" Type="http://schemas.openxmlformats.org/officeDocument/2006/relationships/hyperlink" Target="https://docs.google.com/document/d/1V_T7mHBFUNicGUuxQXQ-ALeXwjWW1-gbkuEKPtrE8fo/edit?usp=sharing" TargetMode="External"/><Relationship Id="rId5"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cs.google.com/presentation/d/1LKCmsIdbzJD1X3_CA-P5aXKggGglkiXS/edit?usp=drive_link&amp;ouid=100937385859109355405&amp;rtpof=true&amp;sd=tru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docs.google.com/presentation/d/1bkETSI7ei2-gFLMqRtYv0kj-0fH9RAh9/edit?usp=drive_link&amp;ouid=100937385859109355405&amp;rtpof=true&amp;sd=tru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docs.google.com/document/d/19BQLIzmZaHHQTzMlE-ImAQCWcGRb_uDNH0q-di_gACU/edit?usp=sharing" TargetMode="External"/><Relationship Id="rId4" Type="http://schemas.openxmlformats.org/officeDocument/2006/relationships/hyperlink" Target="https://docs.google.com/document/d/19BQLIzmZaHHQTzMlE-ImAQCWcGRb_uDNH0q-di_gACU/edit?usp=sharing" TargetMode="External"/><Relationship Id="rId5" Type="http://schemas.openxmlformats.org/officeDocument/2006/relationships/hyperlink" Target="https://docs.google.com/document/d/19BQLIzmZaHHQTzMlE-ImAQCWcGRb_uDNH0q-di_gACU/edit?usp=sharing" TargetMode="External"/><Relationship Id="rId6"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9.png"/><Relationship Id="rId4" Type="http://schemas.openxmlformats.org/officeDocument/2006/relationships/hyperlink" Target="https://docs.google.com/document/d/19BQLIzmZaHHQTzMlE-ImAQCWcGRb_uDNH0q-di_gACU/edit?usp=shar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docs.google.com/presentation/d/1lD1h5evOW4luPLyziToy7sMKiTLmhMJ8/edit?usp=drive_link&amp;ouid=100937385859109355405&amp;rtpof=true&amp;sd=true" TargetMode="External"/><Relationship Id="rId4" Type="http://schemas.openxmlformats.org/officeDocument/2006/relationships/hyperlink" Target="https://docs.google.com/presentation/d/1lD1h5evOW4luPLyziToy7sMKiTLmhMJ8/edit?usp=drive_link&amp;ouid=100937385859109355405&amp;rtpof=true&amp;sd=tru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paracenter.org/nice/recertificatio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docs.google.com/document/d/1nWeTOVQwxYhzAV9O9BhfURhsIs-2RnL3/edit?usp=sharing&amp;ouid=100937385859109355405&amp;rtpof=true&amp;sd=true" TargetMode="External"/><Relationship Id="rId4" Type="http://schemas.openxmlformats.org/officeDocument/2006/relationships/hyperlink" Target="https://docs.google.com/document/d/1-rRISTUUYi4ghzEeT1BeJ8gve1KuGswU/edit?usp=sharing&amp;ouid=100937385859109355405&amp;rtpof=true&amp;sd=tru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mailto:ritu.chopra@ucdenver.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document/d/1zgHndrfOUE0yn0wNzAbEG83kJkhqS3wu/edit#heading=h.tlhhu6e9b8r3" TargetMode="External"/><Relationship Id="rId4" Type="http://schemas.openxmlformats.org/officeDocument/2006/relationships/hyperlink" Target="https://docs.google.com/document/d/1V_T7mHBFUNicGUuxQXQ-ALeXwjWW1-gbkuEKPtrE8fo/edit?usp=shar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dvidb.exceptionalchildren.org/standards/specialty-set-special-education-paraeducator-intervener-individuals-deafblindness-pdb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secure.touchnet.net/C20369_ustores/web/store_cat.jsp?STOREID=2&amp;CATID=16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367250" y="2378300"/>
            <a:ext cx="8302800" cy="1687200"/>
          </a:xfrm>
          <a:prstGeom prst="rect">
            <a:avLst/>
          </a:prstGeom>
          <a:noFill/>
          <a:ln>
            <a:noFill/>
          </a:ln>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3600"/>
              <a:buFont typeface="Arial"/>
              <a:buNone/>
            </a:pPr>
            <a:r>
              <a:rPr b="1" lang="en" sz="3000">
                <a:solidFill>
                  <a:schemeClr val="dk1"/>
                </a:solidFill>
              </a:rPr>
              <a:t>Steps to the Intervener</a:t>
            </a:r>
            <a:r>
              <a:rPr b="1" lang="en" sz="3000">
                <a:solidFill>
                  <a:schemeClr val="dk1"/>
                </a:solidFill>
              </a:rPr>
              <a:t> Micocredential </a:t>
            </a:r>
            <a:endParaRPr b="1" sz="3000">
              <a:solidFill>
                <a:schemeClr val="dk1"/>
              </a:solidFill>
            </a:endParaRPr>
          </a:p>
          <a:p>
            <a:pPr indent="0" lvl="0" marL="0" marR="0" rtl="0" algn="ctr">
              <a:lnSpc>
                <a:spcPct val="115000"/>
              </a:lnSpc>
              <a:spcBef>
                <a:spcPts val="0"/>
              </a:spcBef>
              <a:spcAft>
                <a:spcPts val="0"/>
              </a:spcAft>
              <a:buClr>
                <a:srgbClr val="000000"/>
              </a:buClr>
              <a:buSzPts val="3600"/>
              <a:buFont typeface="Arial"/>
              <a:buNone/>
            </a:pPr>
            <a:r>
              <a:rPr b="1" lang="en" sz="3000">
                <a:solidFill>
                  <a:schemeClr val="dk1"/>
                </a:solidFill>
              </a:rPr>
              <a:t>and NICE Certification Process</a:t>
            </a:r>
            <a:endParaRPr b="1" sz="3000">
              <a:solidFill>
                <a:schemeClr val="dk1"/>
              </a:solidFill>
            </a:endParaRPr>
          </a:p>
        </p:txBody>
      </p:sp>
      <p:pic>
        <p:nvPicPr>
          <p:cNvPr descr="Par2a Center Logo" id="61" name="Google Shape;61;p14"/>
          <p:cNvPicPr preferRelativeResize="0"/>
          <p:nvPr/>
        </p:nvPicPr>
        <p:blipFill>
          <a:blip r:embed="rId3">
            <a:alphaModFix/>
          </a:blip>
          <a:stretch>
            <a:fillRect/>
          </a:stretch>
        </p:blipFill>
        <p:spPr>
          <a:xfrm>
            <a:off x="2325050" y="4349650"/>
            <a:ext cx="1260275" cy="717650"/>
          </a:xfrm>
          <a:prstGeom prst="rect">
            <a:avLst/>
          </a:prstGeom>
          <a:noFill/>
          <a:ln>
            <a:noFill/>
          </a:ln>
        </p:spPr>
      </p:pic>
      <p:pic>
        <p:nvPicPr>
          <p:cNvPr descr="UCDenver School of Education and Human Development Logh" id="62" name="Google Shape;62;p14" title="sehd.logo.png"/>
          <p:cNvPicPr preferRelativeResize="0"/>
          <p:nvPr/>
        </p:nvPicPr>
        <p:blipFill>
          <a:blip r:embed="rId4">
            <a:alphaModFix/>
          </a:blip>
          <a:stretch>
            <a:fillRect/>
          </a:stretch>
        </p:blipFill>
        <p:spPr>
          <a:xfrm>
            <a:off x="4041850" y="4496779"/>
            <a:ext cx="3781201" cy="423400"/>
          </a:xfrm>
          <a:prstGeom prst="rect">
            <a:avLst/>
          </a:prstGeom>
          <a:noFill/>
          <a:ln>
            <a:noFill/>
          </a:ln>
        </p:spPr>
      </p:pic>
      <p:pic>
        <p:nvPicPr>
          <p:cNvPr descr="seven boxes in a row with arrows pointing to one box above it" id="63" name="Google Shape;63;p14"/>
          <p:cNvPicPr preferRelativeResize="0"/>
          <p:nvPr/>
        </p:nvPicPr>
        <p:blipFill>
          <a:blip r:embed="rId5">
            <a:alphaModFix/>
          </a:blip>
          <a:stretch>
            <a:fillRect/>
          </a:stretch>
        </p:blipFill>
        <p:spPr>
          <a:xfrm>
            <a:off x="1144625" y="304800"/>
            <a:ext cx="6854747" cy="2073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3"/>
          <p:cNvSpPr txBox="1"/>
          <p:nvPr>
            <p:ph type="title"/>
          </p:nvPr>
        </p:nvSpPr>
        <p:spPr>
          <a:xfrm>
            <a:off x="311700" y="3307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5: Download the NICE Microcredential Template Documents</a:t>
            </a:r>
            <a:endParaRPr b="1" sz="2500"/>
          </a:p>
        </p:txBody>
      </p:sp>
      <p:sp>
        <p:nvSpPr>
          <p:cNvPr id="119" name="Google Shape;119;p23"/>
          <p:cNvSpPr txBox="1"/>
          <p:nvPr>
            <p:ph idx="1" type="body"/>
          </p:nvPr>
        </p:nvSpPr>
        <p:spPr>
          <a:xfrm>
            <a:off x="400775" y="1461975"/>
            <a:ext cx="8059800" cy="34815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1600"/>
              </a:spcBef>
              <a:spcAft>
                <a:spcPts val="0"/>
              </a:spcAft>
              <a:buClr>
                <a:schemeClr val="dk1"/>
              </a:buClr>
              <a:buSzPts val="1800"/>
              <a:buChar char="●"/>
            </a:pPr>
            <a:r>
              <a:rPr lang="en">
                <a:solidFill>
                  <a:schemeClr val="dk1"/>
                </a:solidFill>
                <a:highlight>
                  <a:schemeClr val="lt1"/>
                </a:highlight>
              </a:rPr>
              <a:t>After registering, you will receive an email with downloadable document templates for portfolio creation corresponding to the microcredential(s) you’ve chosen.</a:t>
            </a:r>
            <a:endParaRPr>
              <a:solidFill>
                <a:schemeClr val="dk1"/>
              </a:solidFill>
              <a:highlight>
                <a:schemeClr val="lt1"/>
              </a:highlight>
            </a:endParaRPr>
          </a:p>
          <a:p>
            <a:pPr indent="-342900" lvl="0" marL="457200" rtl="0" algn="l">
              <a:spcBef>
                <a:spcPts val="0"/>
              </a:spcBef>
              <a:spcAft>
                <a:spcPts val="0"/>
              </a:spcAft>
              <a:buClr>
                <a:schemeClr val="dk1"/>
              </a:buClr>
              <a:buSzPts val="1800"/>
              <a:buChar char="●"/>
            </a:pPr>
            <a:r>
              <a:rPr lang="en">
                <a:solidFill>
                  <a:schemeClr val="dk1"/>
                </a:solidFill>
                <a:highlight>
                  <a:schemeClr val="lt1"/>
                </a:highlight>
              </a:rPr>
              <a:t>Please note that you will have 3 months from the date of registration to complete your submission, so be sure to register only when you are ready to begin.</a:t>
            </a:r>
            <a:endParaRPr>
              <a:solidFill>
                <a:schemeClr val="dk1"/>
              </a:solidFill>
              <a:highlight>
                <a:schemeClr val="lt1"/>
              </a:highlight>
            </a:endParaRPr>
          </a:p>
          <a:p>
            <a:pPr indent="0" lvl="0" marL="0" rtl="0" algn="l">
              <a:lnSpc>
                <a:spcPct val="115000"/>
              </a:lnSpc>
              <a:spcBef>
                <a:spcPts val="1600"/>
              </a:spcBef>
              <a:spcAft>
                <a:spcPts val="1600"/>
              </a:spcAft>
              <a:buSzPts val="1800"/>
              <a:buNone/>
            </a:pPr>
            <a:r>
              <a:t/>
            </a:r>
            <a:endParaRPr>
              <a:solidFill>
                <a:schemeClr val="dk1"/>
              </a:solidFill>
              <a:highlight>
                <a:srgbClr val="FFFF00"/>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6: Gather Your Documents</a:t>
            </a:r>
            <a:endParaRPr b="1" sz="2500"/>
          </a:p>
        </p:txBody>
      </p:sp>
      <p:sp>
        <p:nvSpPr>
          <p:cNvPr id="125" name="Google Shape;125;p24"/>
          <p:cNvSpPr txBox="1"/>
          <p:nvPr>
            <p:ph idx="1" type="body"/>
          </p:nvPr>
        </p:nvSpPr>
        <p:spPr>
          <a:xfrm>
            <a:off x="400775" y="1104769"/>
            <a:ext cx="8520600" cy="37815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342900" lvl="0" marL="457200" marR="0" rtl="0" algn="l">
              <a:lnSpc>
                <a:spcPct val="100000"/>
              </a:lnSpc>
              <a:spcBef>
                <a:spcPts val="1000"/>
              </a:spcBef>
              <a:spcAft>
                <a:spcPts val="0"/>
              </a:spcAft>
              <a:buClr>
                <a:schemeClr val="dk1"/>
              </a:buClr>
              <a:buSzPts val="1800"/>
              <a:buChar char="●"/>
            </a:pPr>
            <a:r>
              <a:rPr lang="en">
                <a:solidFill>
                  <a:schemeClr val="dk1"/>
                </a:solidFill>
              </a:rPr>
              <a:t>Collect all the documentation required for your portfolio, following the specific guidelines outlined in</a:t>
            </a:r>
            <a:r>
              <a:rPr lang="en">
                <a:solidFill>
                  <a:srgbClr val="FF0000"/>
                </a:solidFill>
              </a:rPr>
              <a:t> </a:t>
            </a:r>
            <a:r>
              <a:rPr lang="en" u="sng">
                <a:solidFill>
                  <a:schemeClr val="accent5"/>
                </a:solidFill>
                <a:hlinkClick r:id="rId3">
                  <a:extLst>
                    <a:ext uri="{A12FA001-AC4F-418D-AE19-62706E023703}">
                      <ahyp:hlinkClr val="tx"/>
                    </a:ext>
                  </a:extLst>
                </a:hlinkClick>
              </a:rPr>
              <a:t>Policy and Procedures</a:t>
            </a:r>
            <a:r>
              <a:rPr lang="en"/>
              <a:t> </a:t>
            </a:r>
            <a:r>
              <a:rPr lang="en">
                <a:solidFill>
                  <a:srgbClr val="FF0000"/>
                </a:solidFill>
              </a:rPr>
              <a:t> </a:t>
            </a:r>
            <a:r>
              <a:rPr lang="en">
                <a:solidFill>
                  <a:schemeClr val="dk1"/>
                </a:solidFill>
              </a:rPr>
              <a:t>and </a:t>
            </a:r>
            <a:r>
              <a:rPr lang="en" u="sng">
                <a:solidFill>
                  <a:schemeClr val="hlink"/>
                </a:solidFill>
                <a:hlinkClick r:id="rId4"/>
              </a:rPr>
              <a:t>the Intervener Microcredentials and National Intervener Certification ePortfolio Training.</a:t>
            </a:r>
            <a:r>
              <a:rPr lang="en">
                <a:solidFill>
                  <a:schemeClr val="dk1"/>
                </a:solidFill>
              </a:rPr>
              <a:t> The </a:t>
            </a:r>
            <a:r>
              <a:rPr lang="en">
                <a:solidFill>
                  <a:schemeClr val="dk1"/>
                </a:solidFill>
              </a:rPr>
              <a:t>guidance</a:t>
            </a:r>
            <a:r>
              <a:rPr lang="en">
                <a:solidFill>
                  <a:schemeClr val="dk1"/>
                </a:solidFill>
              </a:rPr>
              <a:t> for creating a successful portfolio are outlined in the the next few </a:t>
            </a:r>
            <a:r>
              <a:rPr lang="en">
                <a:solidFill>
                  <a:schemeClr val="dk1"/>
                </a:solidFill>
              </a:rPr>
              <a:t>learning</a:t>
            </a:r>
            <a:r>
              <a:rPr lang="en">
                <a:solidFill>
                  <a:schemeClr val="dk1"/>
                </a:solidFill>
              </a:rPr>
              <a:t> activities in the training module.</a:t>
            </a:r>
            <a:endParaRPr>
              <a:solidFill>
                <a:srgbClr val="FF0000"/>
              </a:solidFill>
            </a:endParaRPr>
          </a:p>
          <a:p>
            <a:pPr indent="-342900" lvl="0" marL="457200" marR="0" rtl="0" algn="l">
              <a:lnSpc>
                <a:spcPct val="100000"/>
              </a:lnSpc>
              <a:spcBef>
                <a:spcPts val="1000"/>
              </a:spcBef>
              <a:spcAft>
                <a:spcPts val="0"/>
              </a:spcAft>
              <a:buClr>
                <a:schemeClr val="dk1"/>
              </a:buClr>
              <a:buSzPts val="1800"/>
              <a:buChar char="●"/>
            </a:pPr>
            <a:r>
              <a:rPr lang="en">
                <a:solidFill>
                  <a:schemeClr val="dk1"/>
                </a:solidFill>
              </a:rPr>
              <a:t>You may also have documentation from previous training or experiences that can be used in your submission.</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pic>
        <p:nvPicPr>
          <p:cNvPr descr="Document in a folder" id="126" name="Google Shape;126;p24"/>
          <p:cNvPicPr preferRelativeResize="0"/>
          <p:nvPr/>
        </p:nvPicPr>
        <p:blipFill>
          <a:blip r:embed="rId5">
            <a:alphaModFix/>
          </a:blip>
          <a:stretch>
            <a:fillRect/>
          </a:stretch>
        </p:blipFill>
        <p:spPr>
          <a:xfrm>
            <a:off x="6662700" y="2708275"/>
            <a:ext cx="2307075" cy="23070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7: Build Your </a:t>
            </a:r>
            <a:r>
              <a:rPr b="1" lang="en" sz="2500"/>
              <a:t>Artifacts</a:t>
            </a:r>
            <a:r>
              <a:rPr b="1" lang="en" sz="2500"/>
              <a:t> </a:t>
            </a:r>
            <a:endParaRPr b="1" sz="2500"/>
          </a:p>
        </p:txBody>
      </p:sp>
      <p:sp>
        <p:nvSpPr>
          <p:cNvPr id="132" name="Google Shape;132;p25"/>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342900" lvl="0" marL="457200" rtl="0" algn="l">
              <a:spcBef>
                <a:spcPts val="1200"/>
              </a:spcBef>
              <a:spcAft>
                <a:spcPts val="0"/>
              </a:spcAft>
              <a:buClr>
                <a:schemeClr val="dk1"/>
              </a:buClr>
              <a:buSzPts val="1800"/>
              <a:buChar char="●"/>
            </a:pPr>
            <a:r>
              <a:rPr lang="en">
                <a:solidFill>
                  <a:schemeClr val="dk1"/>
                </a:solidFill>
              </a:rPr>
              <a:t>The Artifact Templates are created to meet portfolio submission requirements and maintain consistency across your materials.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Be sure to organize your documents in a clear, logical order, and label each one with a descriptive name. This will make it easier for both you and the reviewers to navigate your submission.</a:t>
            </a:r>
            <a:endParaRPr>
              <a:solidFill>
                <a:schemeClr val="dk1"/>
              </a:solidFill>
            </a:endParaRPr>
          </a:p>
          <a:p>
            <a:pPr indent="0" lvl="0" marL="0" rtl="0" algn="l">
              <a:spcBef>
                <a:spcPts val="1200"/>
              </a:spcBef>
              <a:spcAft>
                <a:spcPts val="1200"/>
              </a:spcAft>
              <a:buSzPts val="1100"/>
              <a:buNone/>
            </a:pPr>
            <a:r>
              <a:rPr lang="en">
                <a:solidFill>
                  <a:schemeClr val="dk1"/>
                </a:solidFill>
              </a:rPr>
              <a:t>You will explore this further in</a:t>
            </a:r>
            <a:r>
              <a:rPr lang="en"/>
              <a:t> </a:t>
            </a:r>
            <a:r>
              <a:rPr b="1" lang="en" u="sng">
                <a:solidFill>
                  <a:schemeClr val="accent5"/>
                </a:solidFill>
                <a:hlinkClick r:id="rId3">
                  <a:extLst>
                    <a:ext uri="{A12FA001-AC4F-418D-AE19-62706E023703}">
                      <ahyp:hlinkClr val="tx"/>
                    </a:ext>
                  </a:extLst>
                </a:hlinkClick>
              </a:rPr>
              <a:t>Learning Activity 3: Developing Artifacts </a:t>
            </a:r>
            <a:endParaRPr>
              <a:solidFill>
                <a:schemeClr val="accent5"/>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248950" y="189525"/>
            <a:ext cx="87804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500"/>
              <a:t>Step 7: Build Your Portfolio (cont.) </a:t>
            </a:r>
            <a:endParaRPr b="1" sz="2500"/>
          </a:p>
          <a:p>
            <a:pPr indent="0" lvl="0" marL="0" rtl="0" algn="ctr">
              <a:spcBef>
                <a:spcPts val="0"/>
              </a:spcBef>
              <a:spcAft>
                <a:spcPts val="0"/>
              </a:spcAft>
              <a:buNone/>
            </a:pPr>
            <a:r>
              <a:rPr lang="en" sz="2200"/>
              <a:t>Know the Portfolio Sections</a:t>
            </a:r>
            <a:endParaRPr sz="2200"/>
          </a:p>
        </p:txBody>
      </p:sp>
      <p:sp>
        <p:nvSpPr>
          <p:cNvPr id="138" name="Google Shape;138;p26"/>
          <p:cNvSpPr txBox="1"/>
          <p:nvPr>
            <p:ph idx="1" type="body"/>
          </p:nvPr>
        </p:nvSpPr>
        <p:spPr>
          <a:xfrm>
            <a:off x="283400" y="988200"/>
            <a:ext cx="85206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804">
                <a:solidFill>
                  <a:schemeClr val="dk1"/>
                </a:solidFill>
                <a:highlight>
                  <a:schemeClr val="lt1"/>
                </a:highlight>
              </a:rPr>
              <a:t>Each microcredential portfolio requires the following four sections to be completed before submission</a:t>
            </a:r>
            <a:r>
              <a:rPr lang="en" sz="1804">
                <a:solidFill>
                  <a:schemeClr val="dk1"/>
                </a:solidFill>
                <a:highlight>
                  <a:schemeClr val="lt1"/>
                </a:highlight>
              </a:rPr>
              <a:t>:</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highlight>
                  <a:schemeClr val="lt1"/>
                </a:highlight>
              </a:rPr>
              <a:t>Portfolio Review Form</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highlight>
                  <a:schemeClr val="lt1"/>
                </a:highlight>
              </a:rPr>
              <a:t>About Me</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highlight>
                  <a:schemeClr val="lt1"/>
                </a:highlight>
              </a:rPr>
              <a:t>Media Releases</a:t>
            </a:r>
            <a:endParaRPr sz="1804">
              <a:solidFill>
                <a:schemeClr val="dk1"/>
              </a:solidFill>
              <a:highlight>
                <a:schemeClr val="lt1"/>
              </a:highlight>
            </a:endParaRPr>
          </a:p>
          <a:p>
            <a:pPr indent="-343217" lvl="0" marL="914400" rtl="0" algn="l">
              <a:lnSpc>
                <a:spcPct val="95000"/>
              </a:lnSpc>
              <a:spcBef>
                <a:spcPts val="1000"/>
              </a:spcBef>
              <a:spcAft>
                <a:spcPts val="0"/>
              </a:spcAft>
              <a:buClr>
                <a:schemeClr val="dk1"/>
              </a:buClr>
              <a:buSzPts val="1805"/>
              <a:buAutoNum type="arabicPeriod"/>
            </a:pPr>
            <a:r>
              <a:rPr lang="en" sz="1804">
                <a:solidFill>
                  <a:schemeClr val="dk1"/>
                </a:solidFill>
              </a:rPr>
              <a:t>Artifacts</a:t>
            </a:r>
            <a:endParaRPr sz="1804">
              <a:solidFill>
                <a:schemeClr val="dk1"/>
              </a:solidFill>
            </a:endParaRPr>
          </a:p>
          <a:p>
            <a:pPr indent="0" lvl="0" marL="0" rtl="0" algn="l">
              <a:lnSpc>
                <a:spcPct val="95000"/>
              </a:lnSpc>
              <a:spcBef>
                <a:spcPts val="1000"/>
              </a:spcBef>
              <a:spcAft>
                <a:spcPts val="0"/>
              </a:spcAft>
              <a:buSzPts val="852"/>
              <a:buNone/>
            </a:pPr>
            <a:r>
              <a:t/>
            </a:r>
            <a:endParaRPr sz="1804">
              <a:solidFill>
                <a:schemeClr val="dk1"/>
              </a:solidFill>
            </a:endParaRPr>
          </a:p>
          <a:p>
            <a:pPr indent="0" lvl="0" marL="0" rtl="0" algn="l">
              <a:lnSpc>
                <a:spcPct val="95000"/>
              </a:lnSpc>
              <a:spcBef>
                <a:spcPts val="1000"/>
              </a:spcBef>
              <a:spcAft>
                <a:spcPts val="1000"/>
              </a:spcAft>
              <a:buSzPts val="852"/>
              <a:buNone/>
            </a:pPr>
            <a:r>
              <a:rPr lang="en" sz="1804">
                <a:solidFill>
                  <a:schemeClr val="dk1"/>
                </a:solidFill>
              </a:rPr>
              <a:t>You will learn more about this in </a:t>
            </a:r>
            <a:r>
              <a:rPr b="1" lang="en" sz="1804" u="sng">
                <a:solidFill>
                  <a:schemeClr val="accent5"/>
                </a:solidFill>
                <a:hlinkClick r:id="rId3">
                  <a:extLst>
                    <a:ext uri="{A12FA001-AC4F-418D-AE19-62706E023703}">
                      <ahyp:hlinkClr val="tx"/>
                    </a:ext>
                  </a:extLst>
                </a:hlinkClick>
              </a:rPr>
              <a:t>Learning Activity 2: Creating Your Micocredential Portfolio </a:t>
            </a:r>
            <a:endParaRPr sz="1804">
              <a:solidFill>
                <a:schemeClr val="accent5"/>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3307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8: Candidate’s Mentor to Recommend Submission on PAR</a:t>
            </a:r>
            <a:r>
              <a:rPr b="1" baseline="30000" lang="en" sz="2500"/>
              <a:t>2</a:t>
            </a:r>
            <a:r>
              <a:rPr b="1" lang="en" sz="2500"/>
              <a:t>A  website</a:t>
            </a:r>
            <a:endParaRPr b="1" sz="2500"/>
          </a:p>
        </p:txBody>
      </p:sp>
      <p:sp>
        <p:nvSpPr>
          <p:cNvPr id="144" name="Google Shape;144;p27"/>
          <p:cNvSpPr txBox="1"/>
          <p:nvPr>
            <p:ph idx="1" type="body"/>
          </p:nvPr>
        </p:nvSpPr>
        <p:spPr>
          <a:xfrm>
            <a:off x="400775" y="1333375"/>
            <a:ext cx="8216400" cy="3132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The candidate’s mentor must </a:t>
            </a:r>
            <a:r>
              <a:rPr lang="en">
                <a:solidFill>
                  <a:schemeClr val="dk1"/>
                </a:solidFill>
              </a:rPr>
              <a:t>recommend</a:t>
            </a:r>
            <a:r>
              <a:rPr lang="en">
                <a:solidFill>
                  <a:schemeClr val="dk1"/>
                </a:solidFill>
              </a:rPr>
              <a:t> that the candidate is ready to submit their work. </a:t>
            </a:r>
            <a:endParaRPr>
              <a:solidFill>
                <a:schemeClr val="dk1"/>
              </a:solidFill>
            </a:endParaRPr>
          </a:p>
          <a:p>
            <a:pPr indent="0" lvl="0" marL="0" rtl="0" algn="l">
              <a:lnSpc>
                <a:spcPct val="115000"/>
              </a:lnSpc>
              <a:spcBef>
                <a:spcPts val="1600"/>
              </a:spcBef>
              <a:spcAft>
                <a:spcPts val="0"/>
              </a:spcAft>
              <a:buSzPts val="1800"/>
              <a:buNone/>
            </a:pPr>
            <a:r>
              <a:rPr lang="en">
                <a:solidFill>
                  <a:schemeClr val="dk1"/>
                </a:solidFill>
              </a:rPr>
              <a:t>The mentor will </a:t>
            </a:r>
            <a:r>
              <a:rPr lang="en">
                <a:solidFill>
                  <a:schemeClr val="dk1"/>
                </a:solidFill>
              </a:rPr>
              <a:t>submit</a:t>
            </a:r>
            <a:r>
              <a:rPr lang="en">
                <a:solidFill>
                  <a:schemeClr val="dk1"/>
                </a:solidFill>
              </a:rPr>
              <a:t> the </a:t>
            </a:r>
            <a:r>
              <a:rPr lang="en" u="sng">
                <a:solidFill>
                  <a:schemeClr val="hlink"/>
                </a:solidFill>
                <a:hlinkClick r:id="rId3"/>
              </a:rPr>
              <a:t>Review </a:t>
            </a:r>
            <a:r>
              <a:rPr lang="en" u="sng">
                <a:solidFill>
                  <a:schemeClr val="hlink"/>
                </a:solidFill>
                <a:hlinkClick r:id="rId4"/>
              </a:rPr>
              <a:t>Recommendation</a:t>
            </a:r>
            <a:r>
              <a:rPr lang="en" u="sng">
                <a:solidFill>
                  <a:schemeClr val="hlink"/>
                </a:solidFill>
                <a:hlinkClick r:id="rId5"/>
              </a:rPr>
              <a:t> Form</a:t>
            </a:r>
            <a:r>
              <a:rPr lang="en">
                <a:solidFill>
                  <a:schemeClr val="dk1"/>
                </a:solidFill>
              </a:rPr>
              <a:t> to the NICE Team. After the form has been reviewed, the candidate will be given a link to upload their portfolio. </a:t>
            </a:r>
            <a:endParaRPr>
              <a:solidFill>
                <a:schemeClr val="dk1"/>
              </a:solidFill>
            </a:endParaRPr>
          </a:p>
          <a:p>
            <a:pPr indent="0" lvl="0" marL="0" rtl="0" algn="l">
              <a:lnSpc>
                <a:spcPct val="115000"/>
              </a:lnSpc>
              <a:spcBef>
                <a:spcPts val="1600"/>
              </a:spcBef>
              <a:spcAft>
                <a:spcPts val="0"/>
              </a:spcAft>
              <a:buSzPts val="1800"/>
              <a:buNone/>
            </a:pPr>
            <a:r>
              <a:t/>
            </a:r>
            <a:endParaRPr>
              <a:solidFill>
                <a:schemeClr val="dk1"/>
              </a:solidFill>
              <a:highlight>
                <a:schemeClr val="accent6"/>
              </a:highlight>
            </a:endParaRPr>
          </a:p>
          <a:p>
            <a:pPr indent="0" lvl="0" marL="0" rtl="0" algn="l">
              <a:lnSpc>
                <a:spcPct val="115000"/>
              </a:lnSpc>
              <a:spcBef>
                <a:spcPts val="1600"/>
              </a:spcBef>
              <a:spcAft>
                <a:spcPts val="0"/>
              </a:spcAft>
              <a:buSzPts val="1800"/>
              <a:buNone/>
            </a:pPr>
            <a:r>
              <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pic>
        <p:nvPicPr>
          <p:cNvPr descr="Stack of papers" id="145" name="Google Shape;145;p27"/>
          <p:cNvPicPr preferRelativeResize="0"/>
          <p:nvPr/>
        </p:nvPicPr>
        <p:blipFill>
          <a:blip r:embed="rId6">
            <a:alphaModFix/>
          </a:blip>
          <a:stretch>
            <a:fillRect/>
          </a:stretch>
        </p:blipFill>
        <p:spPr>
          <a:xfrm>
            <a:off x="523921" y="3357975"/>
            <a:ext cx="1892350" cy="15569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9: Submit Portfolio for Review</a:t>
            </a:r>
            <a:endParaRPr b="1" sz="2500"/>
          </a:p>
        </p:txBody>
      </p:sp>
      <p:pic>
        <p:nvPicPr>
          <p:cNvPr descr="Review" id="151" name="Google Shape;151;p28"/>
          <p:cNvPicPr preferRelativeResize="0"/>
          <p:nvPr/>
        </p:nvPicPr>
        <p:blipFill>
          <a:blip r:embed="rId3">
            <a:alphaModFix/>
          </a:blip>
          <a:stretch>
            <a:fillRect/>
          </a:stretch>
        </p:blipFill>
        <p:spPr>
          <a:xfrm>
            <a:off x="5517475" y="2887625"/>
            <a:ext cx="3148174" cy="2203725"/>
          </a:xfrm>
          <a:prstGeom prst="rect">
            <a:avLst/>
          </a:prstGeom>
          <a:noFill/>
          <a:ln>
            <a:noFill/>
          </a:ln>
        </p:spPr>
      </p:pic>
      <p:sp>
        <p:nvSpPr>
          <p:cNvPr id="152" name="Google Shape;152;p28"/>
          <p:cNvSpPr txBox="1"/>
          <p:nvPr>
            <p:ph idx="1" type="body"/>
          </p:nvPr>
        </p:nvSpPr>
        <p:spPr>
          <a:xfrm>
            <a:off x="393950" y="1152469"/>
            <a:ext cx="8520600" cy="378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Once </a:t>
            </a:r>
            <a:r>
              <a:rPr lang="en" u="sng">
                <a:solidFill>
                  <a:schemeClr val="accent5"/>
                </a:solidFill>
                <a:hlinkClick r:id="rId4">
                  <a:extLst>
                    <a:ext uri="{A12FA001-AC4F-418D-AE19-62706E023703}">
                      <ahyp:hlinkClr val="tx"/>
                    </a:ext>
                  </a:extLst>
                </a:hlinkClick>
              </a:rPr>
              <a:t>Review Recommendation Form</a:t>
            </a:r>
            <a:r>
              <a:rPr lang="en">
                <a:solidFill>
                  <a:schemeClr val="dk1"/>
                </a:solidFill>
              </a:rPr>
              <a:t> with the </a:t>
            </a:r>
            <a:r>
              <a:rPr lang="en">
                <a:solidFill>
                  <a:schemeClr val="dk1"/>
                </a:solidFill>
              </a:rPr>
              <a:t>mentor verification is received, the PAR</a:t>
            </a:r>
            <a:r>
              <a:rPr baseline="30000" lang="en">
                <a:solidFill>
                  <a:schemeClr val="dk1"/>
                </a:solidFill>
              </a:rPr>
              <a:t>2</a:t>
            </a:r>
            <a:r>
              <a:rPr lang="en">
                <a:solidFill>
                  <a:schemeClr val="dk1"/>
                </a:solidFill>
              </a:rPr>
              <a:t>A Center will send a portfolio submission link to Qualtrics to both the intervener and their mentor. </a:t>
            </a:r>
            <a:endParaRPr>
              <a:solidFill>
                <a:schemeClr val="dk1"/>
              </a:solidFill>
            </a:endParaRPr>
          </a:p>
          <a:p>
            <a:pPr indent="0" lvl="0" marL="0" rtl="0" algn="l">
              <a:lnSpc>
                <a:spcPct val="115000"/>
              </a:lnSpc>
              <a:spcBef>
                <a:spcPts val="1600"/>
              </a:spcBef>
              <a:spcAft>
                <a:spcPts val="1600"/>
              </a:spcAft>
              <a:buSzPts val="1800"/>
              <a:buNone/>
            </a:pPr>
            <a:r>
              <a:rPr lang="en">
                <a:solidFill>
                  <a:schemeClr val="dk1"/>
                </a:solidFill>
              </a:rPr>
              <a:t>The collected evidence will be organized and compiled into a portfolio that reflects only the competencies outlined in the standard the intervener is attempting.</a:t>
            </a:r>
            <a:endParaRPr>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9"/>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Step 10: </a:t>
            </a:r>
            <a:r>
              <a:rPr b="1" lang="en" sz="3000"/>
              <a:t>Reviewer Assessment</a:t>
            </a:r>
            <a:endParaRPr b="1" sz="3000"/>
          </a:p>
        </p:txBody>
      </p:sp>
      <p:sp>
        <p:nvSpPr>
          <p:cNvPr id="158" name="Google Shape;158;p29"/>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lang="en">
                <a:solidFill>
                  <a:schemeClr val="dk1"/>
                </a:solidFill>
              </a:rPr>
              <a:t>Your submission will be reviewed by experts in DeafBlindness on the PAR</a:t>
            </a:r>
            <a:r>
              <a:rPr baseline="30000" lang="en">
                <a:solidFill>
                  <a:schemeClr val="dk1"/>
                </a:solidFill>
              </a:rPr>
              <a:t>2</a:t>
            </a:r>
            <a:r>
              <a:rPr lang="en">
                <a:solidFill>
                  <a:schemeClr val="dk1"/>
                </a:solidFill>
              </a:rPr>
              <a:t>A Center Review Board. The reviewers will evaluate your evidence and assess your </a:t>
            </a:r>
            <a:r>
              <a:rPr lang="en">
                <a:solidFill>
                  <a:schemeClr val="dk1"/>
                </a:solidFill>
              </a:rPr>
              <a:t>proficiency</a:t>
            </a:r>
            <a:r>
              <a:rPr lang="en">
                <a:solidFill>
                  <a:schemeClr val="dk1"/>
                </a:solidFill>
              </a:rPr>
              <a:t> level for the selected Council for Exceptional Children Intervener Standard.</a:t>
            </a:r>
            <a:endParaRPr>
              <a:solidFill>
                <a:schemeClr val="dk1"/>
              </a:solidFill>
            </a:endParaRPr>
          </a:p>
          <a:p>
            <a:pPr indent="0" lvl="0" marL="0" rtl="0" algn="l">
              <a:spcBef>
                <a:spcPts val="1200"/>
              </a:spcBef>
              <a:spcAft>
                <a:spcPts val="0"/>
              </a:spcAft>
              <a:buClr>
                <a:schemeClr val="dk1"/>
              </a:buClr>
              <a:buSzPts val="1100"/>
              <a:buFont typeface="Arial"/>
              <a:buNone/>
            </a:pPr>
            <a:r>
              <a:rPr lang="en">
                <a:solidFill>
                  <a:schemeClr val="dk1"/>
                </a:solidFill>
              </a:rPr>
              <a:t>The review process may take varying amounts of time, depending on the size of the portfolio, which is determined by the number of CEC competencies that need to be addressed for a specific microcredential.</a:t>
            </a:r>
            <a:endParaRPr>
              <a:solidFill>
                <a:schemeClr val="dk1"/>
              </a:solidFill>
            </a:endParaRPr>
          </a:p>
          <a:p>
            <a:pPr indent="0" lvl="0" marL="0" rtl="0" algn="l">
              <a:lnSpc>
                <a:spcPct val="100000"/>
              </a:lnSpc>
              <a:spcBef>
                <a:spcPts val="1200"/>
              </a:spcBef>
              <a:spcAft>
                <a:spcPts val="0"/>
              </a:spcAft>
              <a:buNone/>
            </a:pPr>
            <a:r>
              <a:t/>
            </a:r>
            <a:endParaRPr>
              <a:solidFill>
                <a:schemeClr val="dk1"/>
              </a:solidFill>
            </a:endParaRPr>
          </a:p>
          <a:p>
            <a:pPr indent="0" lvl="0" marL="0" rtl="0" algn="l">
              <a:lnSpc>
                <a:spcPct val="100000"/>
              </a:lnSpc>
              <a:spcBef>
                <a:spcPts val="1000"/>
              </a:spcBef>
              <a:spcAft>
                <a:spcPts val="0"/>
              </a:spcAft>
              <a:buNone/>
            </a:pPr>
            <a:r>
              <a:rPr lang="en">
                <a:solidFill>
                  <a:schemeClr val="dk1"/>
                </a:solidFill>
              </a:rPr>
              <a:t>You will learn more about this in </a:t>
            </a:r>
            <a:r>
              <a:rPr b="1" lang="en" u="sng">
                <a:solidFill>
                  <a:schemeClr val="accent5"/>
                </a:solidFill>
                <a:hlinkClick r:id="rId3">
                  <a:extLst>
                    <a:ext uri="{A12FA001-AC4F-418D-AE19-62706E023703}">
                      <ahyp:hlinkClr val="tx"/>
                    </a:ext>
                  </a:extLst>
                </a:hlinkClick>
              </a:rPr>
              <a:t>Learning Activity 4: Portfolio Submission and Review</a:t>
            </a:r>
            <a:r>
              <a:rPr b="1" lang="en" u="sng">
                <a:solidFill>
                  <a:srgbClr val="1155CC"/>
                </a:solidFill>
                <a:hlinkClick r:id="rId4">
                  <a:extLst>
                    <a:ext uri="{A12FA001-AC4F-418D-AE19-62706E023703}">
                      <ahyp:hlinkClr val="tx"/>
                    </a:ext>
                  </a:extLst>
                </a:hlinkClick>
              </a:rPr>
              <a:t> </a:t>
            </a:r>
            <a:endParaRPr/>
          </a:p>
          <a:p>
            <a:pPr indent="0" lvl="0" marL="0" rtl="0" algn="l">
              <a:lnSpc>
                <a:spcPct val="100000"/>
              </a:lnSpc>
              <a:spcBef>
                <a:spcPts val="1000"/>
              </a:spcBef>
              <a:spcAft>
                <a:spcPts val="0"/>
              </a:spcAft>
              <a:buNone/>
            </a:pPr>
            <a:r>
              <a:t/>
            </a:r>
            <a:endParaRPr/>
          </a:p>
          <a:p>
            <a:pPr indent="0" lvl="0" marL="0" rtl="0" algn="l">
              <a:lnSpc>
                <a:spcPct val="100000"/>
              </a:lnSpc>
              <a:spcBef>
                <a:spcPts val="1000"/>
              </a:spcBef>
              <a:spcAft>
                <a:spcPts val="0"/>
              </a:spcAft>
              <a:buNone/>
            </a:pPr>
            <a:r>
              <a:t/>
            </a:r>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0"/>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Step 11: </a:t>
            </a:r>
            <a:r>
              <a:rPr b="1" lang="en" sz="3000"/>
              <a:t>Microcredential, Badge, and Certification</a:t>
            </a:r>
            <a:endParaRPr b="1" sz="3000"/>
          </a:p>
        </p:txBody>
      </p:sp>
      <p:sp>
        <p:nvSpPr>
          <p:cNvPr id="164" name="Google Shape;164;p30"/>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None/>
            </a:pPr>
            <a:r>
              <a:rPr b="1" lang="en" sz="1600">
                <a:solidFill>
                  <a:schemeClr val="dk1"/>
                </a:solidFill>
              </a:rPr>
              <a:t>Microcredential and Digital Badge:</a:t>
            </a:r>
            <a:r>
              <a:rPr lang="en" sz="1600">
                <a:solidFill>
                  <a:schemeClr val="dk1"/>
                </a:solidFill>
              </a:rPr>
              <a:t> Upon successfully completing the assessment process, interveners will be awarded the microcredential corresponding to the Council for Exceptional Children Intervener standard they pursued. </a:t>
            </a:r>
            <a:r>
              <a:rPr lang="en">
                <a:solidFill>
                  <a:schemeClr val="dk1"/>
                </a:solidFill>
              </a:rPr>
              <a:t>The award will acknowledge their demonstrated expertise and competence in the specific area of DeafBlind intervention.</a:t>
            </a:r>
            <a:endParaRPr sz="1600">
              <a:solidFill>
                <a:schemeClr val="dk1"/>
              </a:solidFill>
            </a:endParaRPr>
          </a:p>
          <a:p>
            <a:pPr indent="0" lvl="0" marL="0" rtl="0" algn="l">
              <a:spcBef>
                <a:spcPts val="1200"/>
              </a:spcBef>
              <a:spcAft>
                <a:spcPts val="0"/>
              </a:spcAft>
              <a:buNone/>
            </a:pPr>
            <a:r>
              <a:rPr b="1" lang="en" sz="1600">
                <a:solidFill>
                  <a:schemeClr val="dk1"/>
                </a:solidFill>
              </a:rPr>
              <a:t>Certification:</a:t>
            </a:r>
            <a:r>
              <a:rPr lang="en" sz="1600">
                <a:solidFill>
                  <a:schemeClr val="dk1"/>
                </a:solidFill>
              </a:rPr>
              <a:t> Candidates who wish to complete all seven microcredentials must submit the portfolios for each one. Successfully completing all seven microcredentials will earn them the status of a nationally certified intervener.</a:t>
            </a:r>
            <a:endParaRPr sz="1600">
              <a:solidFill>
                <a:schemeClr val="dk1"/>
              </a:solidFill>
            </a:endParaRPr>
          </a:p>
          <a:p>
            <a:pPr indent="0" lvl="0" marL="0" rtl="0" algn="l">
              <a:lnSpc>
                <a:spcPct val="100000"/>
              </a:lnSpc>
              <a:spcBef>
                <a:spcPts val="1200"/>
              </a:spcBef>
              <a:spcAft>
                <a:spcPts val="0"/>
              </a:spcAft>
              <a:buNone/>
            </a:pPr>
            <a:r>
              <a:t/>
            </a:r>
            <a:endParaRPr>
              <a:solidFill>
                <a:schemeClr val="dk1"/>
              </a:solidFill>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Step 12:</a:t>
            </a:r>
            <a:r>
              <a:rPr b="1" lang="en" sz="3000"/>
              <a:t>Professional Growth</a:t>
            </a:r>
            <a:endParaRPr b="1" sz="3000"/>
          </a:p>
        </p:txBody>
      </p:sp>
      <p:sp>
        <p:nvSpPr>
          <p:cNvPr id="170" name="Google Shape;170;p31"/>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342900" lvl="0" marL="457200" rtl="0" algn="l">
              <a:spcBef>
                <a:spcPts val="1200"/>
              </a:spcBef>
              <a:spcAft>
                <a:spcPts val="0"/>
              </a:spcAft>
              <a:buClr>
                <a:schemeClr val="dk1"/>
              </a:buClr>
              <a:buSzPts val="1800"/>
              <a:buChar char="●"/>
            </a:pPr>
            <a:r>
              <a:rPr lang="en">
                <a:solidFill>
                  <a:schemeClr val="dk1"/>
                </a:solidFill>
              </a:rPr>
              <a:t>Regardless of the outcome, the detailed feedback provided by the reviewers will help guide the candidate's continued professional development.</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If a candidate is unsuccessful on their first attempt, they can revise and resubmit their portfolio based on the reviewer feedback to demonstrate improvement.</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Successful candidates are eligible to apply for recertification five years from the date the last of the seven microcredentials was earned. </a:t>
            </a:r>
            <a:r>
              <a:rPr lang="en" u="sng">
                <a:solidFill>
                  <a:schemeClr val="hlink"/>
                </a:solidFill>
                <a:hlinkClick r:id="rId3"/>
              </a:rPr>
              <a:t>See recertification requirements here. </a:t>
            </a:r>
            <a:endParaRPr>
              <a:solidFill>
                <a:schemeClr val="dk1"/>
              </a:solidFill>
            </a:endParaRPr>
          </a:p>
          <a:p>
            <a:pPr indent="0" lvl="0" marL="0" rtl="0" algn="l">
              <a:lnSpc>
                <a:spcPct val="100000"/>
              </a:lnSpc>
              <a:spcBef>
                <a:spcPts val="1200"/>
              </a:spcBef>
              <a:spcAft>
                <a:spcPts val="0"/>
              </a:spcAft>
              <a:buNone/>
            </a:pPr>
            <a:r>
              <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2"/>
          <p:cNvSpPr txBox="1"/>
          <p:nvPr>
            <p:ph idx="1" type="body"/>
          </p:nvPr>
        </p:nvSpPr>
        <p:spPr>
          <a:xfrm>
            <a:off x="457225" y="1186697"/>
            <a:ext cx="8229600" cy="2906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1400"/>
              <a:buNone/>
            </a:pPr>
            <a:r>
              <a:rPr lang="en" sz="1800">
                <a:solidFill>
                  <a:srgbClr val="000000"/>
                </a:solidFill>
                <a:highlight>
                  <a:srgbClr val="FFFFFF"/>
                </a:highlight>
                <a:latin typeface="Arial"/>
                <a:ea typeface="Arial"/>
                <a:cs typeface="Arial"/>
                <a:sym typeface="Arial"/>
              </a:rPr>
              <a:t>For mo</a:t>
            </a:r>
            <a:r>
              <a:rPr lang="en" sz="1800">
                <a:highlight>
                  <a:srgbClr val="FFFFFF"/>
                </a:highlight>
                <a:latin typeface="Arial"/>
                <a:ea typeface="Arial"/>
                <a:cs typeface="Arial"/>
                <a:sym typeface="Arial"/>
              </a:rPr>
              <a:t>re information on Intervener Microcredentials and NICE certification, contact Dr. Ritu Chopra at the </a:t>
            </a:r>
            <a:r>
              <a:rPr lang="en" sz="1800">
                <a:latin typeface="Arial"/>
                <a:ea typeface="Arial"/>
                <a:cs typeface="Arial"/>
                <a:sym typeface="Arial"/>
              </a:rPr>
              <a:t>PAR</a:t>
            </a:r>
            <a:r>
              <a:rPr baseline="30000" lang="en" sz="1800">
                <a:latin typeface="Arial"/>
                <a:ea typeface="Arial"/>
                <a:cs typeface="Arial"/>
                <a:sym typeface="Arial"/>
              </a:rPr>
              <a:t>2</a:t>
            </a:r>
            <a:r>
              <a:rPr lang="en" sz="1800">
                <a:latin typeface="Arial"/>
                <a:ea typeface="Arial"/>
                <a:cs typeface="Arial"/>
                <a:sym typeface="Arial"/>
              </a:rPr>
              <a:t>A Cente</a:t>
            </a:r>
            <a:r>
              <a:rPr lang="en" sz="1800">
                <a:highlight>
                  <a:srgbClr val="FFFFFF"/>
                </a:highlight>
                <a:latin typeface="Arial"/>
                <a:ea typeface="Arial"/>
                <a:cs typeface="Arial"/>
                <a:sym typeface="Arial"/>
              </a:rPr>
              <a:t>r</a:t>
            </a:r>
            <a:endParaRPr sz="1800">
              <a:highlight>
                <a:srgbClr val="FFFFFF"/>
              </a:highlight>
              <a:latin typeface="Arial"/>
              <a:ea typeface="Arial"/>
              <a:cs typeface="Arial"/>
              <a:sym typeface="Arial"/>
            </a:endParaRPr>
          </a:p>
          <a:p>
            <a:pPr indent="0" lvl="0" marL="457200" rtl="0" algn="l">
              <a:lnSpc>
                <a:spcPct val="100000"/>
              </a:lnSpc>
              <a:spcBef>
                <a:spcPts val="640"/>
              </a:spcBef>
              <a:spcAft>
                <a:spcPts val="0"/>
              </a:spcAft>
              <a:buSzPts val="1400"/>
              <a:buNone/>
            </a:pPr>
            <a:r>
              <a:t/>
            </a:r>
            <a:endParaRPr sz="1800">
              <a:highlight>
                <a:srgbClr val="FFFFFF"/>
              </a:highlight>
              <a:latin typeface="Arial"/>
              <a:ea typeface="Arial"/>
              <a:cs typeface="Arial"/>
              <a:sym typeface="Arial"/>
            </a:endParaRPr>
          </a:p>
          <a:p>
            <a:pPr indent="0" lvl="0" marL="457200" rtl="0" algn="l">
              <a:lnSpc>
                <a:spcPct val="100000"/>
              </a:lnSpc>
              <a:spcBef>
                <a:spcPts val="640"/>
              </a:spcBef>
              <a:spcAft>
                <a:spcPts val="0"/>
              </a:spcAft>
              <a:buSzPts val="1400"/>
              <a:buNone/>
            </a:pPr>
            <a:r>
              <a:rPr lang="en" sz="1800">
                <a:highlight>
                  <a:srgbClr val="FFFFFF"/>
                </a:highlight>
                <a:latin typeface="Arial"/>
                <a:ea typeface="Arial"/>
                <a:cs typeface="Arial"/>
                <a:sym typeface="Arial"/>
              </a:rPr>
              <a:t>Ritu.Chopra@ucdenver.edu</a:t>
            </a:r>
            <a:endParaRPr sz="1800">
              <a:highlight>
                <a:srgbClr val="FFFFFF"/>
              </a:highlight>
              <a:latin typeface="Arial"/>
              <a:ea typeface="Arial"/>
              <a:cs typeface="Arial"/>
              <a:sym typeface="Arial"/>
            </a:endParaRPr>
          </a:p>
          <a:p>
            <a:pPr indent="0" lvl="0" marL="457200" rtl="0" algn="l">
              <a:spcBef>
                <a:spcPts val="640"/>
              </a:spcBef>
              <a:spcAft>
                <a:spcPts val="0"/>
              </a:spcAft>
              <a:buSzPts val="1400"/>
              <a:buNone/>
            </a:pPr>
            <a:r>
              <a:rPr lang="en" sz="1800">
                <a:highlight>
                  <a:srgbClr val="FFFFFF"/>
                </a:highlight>
                <a:latin typeface="Arial"/>
                <a:ea typeface="Arial"/>
                <a:cs typeface="Arial"/>
                <a:sym typeface="Arial"/>
              </a:rPr>
              <a:t>https://paracenter.org/</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00000"/>
              </a:lnSpc>
              <a:spcBef>
                <a:spcPts val="640"/>
              </a:spcBef>
              <a:spcAft>
                <a:spcPts val="0"/>
              </a:spcAft>
              <a:buSzPts val="1400"/>
              <a:buNone/>
            </a:pPr>
            <a:r>
              <a:t/>
            </a:r>
            <a:endParaRPr sz="1800">
              <a:solidFill>
                <a:srgbClr val="333333"/>
              </a:solidFill>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 sz="1000">
                <a:latin typeface="Arial"/>
                <a:ea typeface="Arial"/>
                <a:cs typeface="Arial"/>
                <a:sym typeface="Arial"/>
              </a:rPr>
              <a:t>Adapted from NICE Training Materials, 2017–2024. U.S. Department of Education Grant #H326T180026	  	</a:t>
            </a:r>
            <a:endParaRPr sz="1800">
              <a:solidFill>
                <a:srgbClr val="333333"/>
              </a:solidFill>
              <a:highlight>
                <a:srgbClr val="FFFFFF"/>
              </a:highlight>
              <a:latin typeface="Arial"/>
              <a:ea typeface="Arial"/>
              <a:cs typeface="Arial"/>
              <a:sym typeface="Arial"/>
            </a:endParaRPr>
          </a:p>
        </p:txBody>
      </p:sp>
      <p:pic>
        <p:nvPicPr>
          <p:cNvPr descr="NICE logo with name.png" id="176" name="Google Shape;176;p32"/>
          <p:cNvPicPr preferRelativeResize="0"/>
          <p:nvPr/>
        </p:nvPicPr>
        <p:blipFill rotWithShape="1">
          <a:blip r:embed="rId3">
            <a:alphaModFix/>
          </a:blip>
          <a:srcRect b="0" l="0" r="0" t="0"/>
          <a:stretch/>
        </p:blipFill>
        <p:spPr>
          <a:xfrm>
            <a:off x="2029426" y="153413"/>
            <a:ext cx="5085131" cy="1033294"/>
          </a:xfrm>
          <a:prstGeom prst="rect">
            <a:avLst/>
          </a:prstGeom>
          <a:noFill/>
          <a:ln>
            <a:noFill/>
          </a:ln>
        </p:spPr>
      </p:pic>
      <p:pic>
        <p:nvPicPr>
          <p:cNvPr descr="Par2a Center Logo" id="177" name="Google Shape;177;p32"/>
          <p:cNvPicPr preferRelativeResize="0"/>
          <p:nvPr/>
        </p:nvPicPr>
        <p:blipFill>
          <a:blip r:embed="rId4">
            <a:alphaModFix/>
          </a:blip>
          <a:stretch>
            <a:fillRect/>
          </a:stretch>
        </p:blipFill>
        <p:spPr>
          <a:xfrm>
            <a:off x="2325050" y="3892450"/>
            <a:ext cx="1260275" cy="717650"/>
          </a:xfrm>
          <a:prstGeom prst="rect">
            <a:avLst/>
          </a:prstGeom>
          <a:noFill/>
          <a:ln>
            <a:noFill/>
          </a:ln>
        </p:spPr>
      </p:pic>
      <p:pic>
        <p:nvPicPr>
          <p:cNvPr descr="UCDenver School of Education and Human Development Logo" id="178" name="Google Shape;178;p32" title="sehd.logo.png"/>
          <p:cNvPicPr preferRelativeResize="0"/>
          <p:nvPr/>
        </p:nvPicPr>
        <p:blipFill>
          <a:blip r:embed="rId5">
            <a:alphaModFix/>
          </a:blip>
          <a:stretch>
            <a:fillRect/>
          </a:stretch>
        </p:blipFill>
        <p:spPr>
          <a:xfrm>
            <a:off x="4041850" y="4039579"/>
            <a:ext cx="3781201" cy="423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327594"/>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t>Have Your Handouts Ready!</a:t>
            </a:r>
            <a:endParaRPr b="1" sz="2500"/>
          </a:p>
        </p:txBody>
      </p:sp>
      <p:sp>
        <p:nvSpPr>
          <p:cNvPr id="69" name="Google Shape;69;p15"/>
          <p:cNvSpPr txBox="1"/>
          <p:nvPr>
            <p:ph idx="1" type="body"/>
          </p:nvPr>
        </p:nvSpPr>
        <p:spPr>
          <a:xfrm>
            <a:off x="311700" y="1152469"/>
            <a:ext cx="8520600" cy="341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200">
                <a:solidFill>
                  <a:schemeClr val="dk1"/>
                </a:solidFill>
              </a:rPr>
              <a:t>The following slide deck will reference the following handouts:</a:t>
            </a:r>
            <a:endParaRPr sz="2200">
              <a:solidFill>
                <a:schemeClr val="dk1"/>
              </a:solidFill>
            </a:endParaRPr>
          </a:p>
          <a:p>
            <a:pPr indent="-342900" lvl="0" marL="457200" rtl="0" algn="l">
              <a:lnSpc>
                <a:spcPct val="115000"/>
              </a:lnSpc>
              <a:spcBef>
                <a:spcPts val="1200"/>
              </a:spcBef>
              <a:spcAft>
                <a:spcPts val="0"/>
              </a:spcAft>
              <a:buClr>
                <a:schemeClr val="dk1"/>
              </a:buClr>
              <a:buSzPts val="1800"/>
              <a:buChar char="●"/>
            </a:pPr>
            <a:r>
              <a:rPr b="1" lang="en" u="sng">
                <a:solidFill>
                  <a:schemeClr val="accent5"/>
                </a:solidFill>
                <a:hlinkClick r:id="rId3">
                  <a:extLst>
                    <a:ext uri="{A12FA001-AC4F-418D-AE19-62706E023703}">
                      <ahyp:hlinkClr val="tx"/>
                    </a:ext>
                  </a:extLst>
                </a:hlinkClick>
              </a:rPr>
              <a:t>Steps to Certification Handou</a:t>
            </a:r>
            <a:r>
              <a:rPr b="1" lang="en" u="sng">
                <a:solidFill>
                  <a:schemeClr val="accent5"/>
                </a:solidFill>
              </a:rPr>
              <a:t>t (overview)</a:t>
            </a:r>
            <a:r>
              <a:rPr b="1" lang="en">
                <a:solidFill>
                  <a:schemeClr val="accent5"/>
                </a:solidFill>
              </a:rPr>
              <a:t> </a:t>
            </a:r>
            <a:r>
              <a:rPr lang="en">
                <a:solidFill>
                  <a:schemeClr val="dk1"/>
                </a:solidFill>
              </a:rPr>
              <a:t>and/or</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b="1" lang="en" u="sng">
                <a:solidFill>
                  <a:schemeClr val="accent5"/>
                </a:solidFill>
                <a:hlinkClick r:id="rId4">
                  <a:extLst>
                    <a:ext uri="{A12FA001-AC4F-418D-AE19-62706E023703}">
                      <ahyp:hlinkClr val="tx"/>
                    </a:ext>
                  </a:extLst>
                </a:hlinkClick>
              </a:rPr>
              <a:t>Steps to Certification Handout (in-depth)</a:t>
            </a:r>
            <a:endParaRPr b="1">
              <a:solidFill>
                <a:schemeClr val="accent5"/>
              </a:solidFill>
            </a:endParaRPr>
          </a:p>
          <a:p>
            <a:pPr indent="0" lvl="0" marL="457200" rtl="0" algn="l">
              <a:lnSpc>
                <a:spcPct val="115000"/>
              </a:lnSpc>
              <a:spcBef>
                <a:spcPts val="0"/>
              </a:spcBef>
              <a:spcAft>
                <a:spcPts val="0"/>
              </a:spcAft>
              <a:buNone/>
            </a:pPr>
            <a:r>
              <a:t/>
            </a:r>
            <a:endParaRPr sz="2200">
              <a:solidFill>
                <a:schemeClr val="dk1"/>
              </a:solidFill>
            </a:endParaRPr>
          </a:p>
          <a:p>
            <a:pPr indent="0" lvl="0" marL="0" rtl="0" algn="l">
              <a:lnSpc>
                <a:spcPct val="150000"/>
              </a:lnSpc>
              <a:spcBef>
                <a:spcPts val="1200"/>
              </a:spcBef>
              <a:spcAft>
                <a:spcPts val="0"/>
              </a:spcAft>
              <a:buNone/>
            </a:pPr>
            <a:r>
              <a:t/>
            </a:r>
            <a:endParaRPr sz="2200">
              <a:solidFill>
                <a:schemeClr val="dk1"/>
              </a:solidFill>
            </a:endParaRPr>
          </a:p>
          <a:p>
            <a:pPr indent="0" lvl="0" marL="0" rtl="0" algn="l">
              <a:lnSpc>
                <a:spcPct val="115000"/>
              </a:lnSpc>
              <a:spcBef>
                <a:spcPts val="1600"/>
              </a:spcBef>
              <a:spcAft>
                <a:spcPts val="1600"/>
              </a:spcAft>
              <a:buSzPts val="1800"/>
              <a:buNone/>
            </a:pPr>
            <a:r>
              <a:t/>
            </a:r>
            <a:endParaRPr sz="2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327594"/>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by Step Overview</a:t>
            </a:r>
            <a:endParaRPr b="1" sz="2500"/>
          </a:p>
        </p:txBody>
      </p:sp>
      <p:sp>
        <p:nvSpPr>
          <p:cNvPr id="75" name="Google Shape;75;p16"/>
          <p:cNvSpPr txBox="1"/>
          <p:nvPr>
            <p:ph idx="1" type="body"/>
          </p:nvPr>
        </p:nvSpPr>
        <p:spPr>
          <a:xfrm>
            <a:off x="311700" y="1152469"/>
            <a:ext cx="8520600" cy="341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This slide deck provides a detailed overview of the steps involved in earning microcredentials and full certification to guide you through the process of earning one or more intervener microcredentials and/or pursuing the full NICE (National Intervener Certification E-Portfolio) Certification. </a:t>
            </a:r>
            <a:endParaRPr>
              <a:solidFill>
                <a:schemeClr val="dk1"/>
              </a:solidFill>
            </a:endParaRPr>
          </a:p>
          <a:p>
            <a:pPr indent="0" lvl="0" marL="0" rtl="0" algn="l">
              <a:lnSpc>
                <a:spcPct val="115000"/>
              </a:lnSpc>
              <a:spcBef>
                <a:spcPts val="1600"/>
              </a:spcBef>
              <a:spcAft>
                <a:spcPts val="0"/>
              </a:spcAft>
              <a:buSzPts val="1800"/>
              <a:buNone/>
            </a:pPr>
            <a:r>
              <a:rPr lang="en">
                <a:solidFill>
                  <a:schemeClr val="dk1"/>
                </a:solidFill>
              </a:rPr>
              <a:t>While the PAR</a:t>
            </a:r>
            <a:r>
              <a:rPr baseline="30000" lang="en">
                <a:solidFill>
                  <a:schemeClr val="dk1"/>
                </a:solidFill>
              </a:rPr>
              <a:t>2</a:t>
            </a:r>
            <a:r>
              <a:rPr lang="en">
                <a:solidFill>
                  <a:schemeClr val="dk1"/>
                </a:solidFill>
              </a:rPr>
              <a:t>A Center team recommends following these steps in a specific order, it's important to understand that the process of artifact development may not always follow a linear path. </a:t>
            </a:r>
            <a:endParaRPr>
              <a:solidFill>
                <a:schemeClr val="dk1"/>
              </a:solidFill>
            </a:endParaRPr>
          </a:p>
          <a:p>
            <a:pPr indent="0" lvl="0" marL="0" rtl="0" algn="l">
              <a:lnSpc>
                <a:spcPct val="115000"/>
              </a:lnSpc>
              <a:spcBef>
                <a:spcPts val="1600"/>
              </a:spcBef>
              <a:spcAft>
                <a:spcPts val="1600"/>
              </a:spcAft>
              <a:buSzPts val="1800"/>
              <a:buNone/>
            </a:pPr>
            <a:r>
              <a:rPr lang="en">
                <a:solidFill>
                  <a:schemeClr val="dk1"/>
                </a:solidFill>
              </a:rPr>
              <a:t>Nevertheless, understanding all the steps will certainly contribute to achieving the ultimate goal.</a:t>
            </a:r>
            <a:endParaRPr>
              <a:solidFill>
                <a:schemeClr val="dk1"/>
              </a:solidFill>
            </a:endParaRPr>
          </a:p>
        </p:txBody>
      </p:sp>
      <p:sp>
        <p:nvSpPr>
          <p:cNvPr id="76" name="Google Shape;76;p16"/>
          <p:cNvSpPr txBox="1"/>
          <p:nvPr/>
        </p:nvSpPr>
        <p:spPr>
          <a:xfrm>
            <a:off x="3871600" y="3758200"/>
            <a:ext cx="47328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327594"/>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Overview of the Intervener Microcredential and Certification Steps</a:t>
            </a:r>
            <a:endParaRPr b="1" sz="2500"/>
          </a:p>
        </p:txBody>
      </p:sp>
      <p:sp>
        <p:nvSpPr>
          <p:cNvPr id="82" name="Google Shape;82;p17"/>
          <p:cNvSpPr txBox="1"/>
          <p:nvPr>
            <p:ph idx="1" type="body"/>
          </p:nvPr>
        </p:nvSpPr>
        <p:spPr>
          <a:xfrm>
            <a:off x="311700" y="1381069"/>
            <a:ext cx="8520600" cy="3412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
                <a:solidFill>
                  <a:schemeClr val="dk1"/>
                </a:solidFill>
              </a:rPr>
              <a:t>Step 1.	Express Initial Interest</a:t>
            </a:r>
            <a:endParaRPr>
              <a:solidFill>
                <a:schemeClr val="dk1"/>
              </a:solidFill>
            </a:endParaRPr>
          </a:p>
          <a:p>
            <a:pPr indent="0" lvl="0" marL="0" marR="0" rtl="0" algn="l">
              <a:lnSpc>
                <a:spcPct val="100000"/>
              </a:lnSpc>
              <a:spcBef>
                <a:spcPts val="0"/>
              </a:spcBef>
              <a:spcAft>
                <a:spcPts val="0"/>
              </a:spcAft>
              <a:buNone/>
            </a:pPr>
            <a:r>
              <a:rPr lang="en">
                <a:solidFill>
                  <a:schemeClr val="dk1"/>
                </a:solidFill>
              </a:rPr>
              <a:t>Step 2.	Review </a:t>
            </a:r>
            <a:r>
              <a:rPr lang="en">
                <a:solidFill>
                  <a:schemeClr val="dk1"/>
                </a:solidFill>
              </a:rPr>
              <a:t>Policies and</a:t>
            </a:r>
            <a:r>
              <a:rPr lang="en">
                <a:solidFill>
                  <a:schemeClr val="dk1"/>
                </a:solidFill>
              </a:rPr>
              <a:t>,</a:t>
            </a:r>
            <a:r>
              <a:rPr lang="en">
                <a:solidFill>
                  <a:schemeClr val="dk1"/>
                </a:solidFill>
              </a:rPr>
              <a:t> Procedures, and Training Module</a:t>
            </a:r>
            <a:endParaRPr sz="1100">
              <a:solidFill>
                <a:schemeClr val="dk1"/>
              </a:solidFill>
            </a:endParaRPr>
          </a:p>
          <a:p>
            <a:pPr indent="0" lvl="0" marL="0" rtl="0" algn="l">
              <a:lnSpc>
                <a:spcPct val="100000"/>
              </a:lnSpc>
              <a:spcBef>
                <a:spcPts val="0"/>
              </a:spcBef>
              <a:spcAft>
                <a:spcPts val="0"/>
              </a:spcAft>
              <a:buNone/>
            </a:pPr>
            <a:r>
              <a:rPr lang="en">
                <a:solidFill>
                  <a:schemeClr val="dk1"/>
                </a:solidFill>
              </a:rPr>
              <a:t>Step 3.	</a:t>
            </a:r>
            <a:r>
              <a:rPr lang="en">
                <a:solidFill>
                  <a:schemeClr val="dk1"/>
                </a:solidFill>
              </a:rPr>
              <a:t>Determine Microcredential(s) or Full Certification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4.	Register for Your Microcredential(s) or Certification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5.	Receive NICE Microcredential Template Documents</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6.	Gather Your Documents</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7.	Build Your Portfolio</a:t>
            </a:r>
            <a:endParaRPr>
              <a:solidFill>
                <a:srgbClr val="FF0000"/>
              </a:solidFill>
            </a:endParaRPr>
          </a:p>
          <a:p>
            <a:pPr indent="0" lvl="0" marL="0" rtl="0" algn="l">
              <a:lnSpc>
                <a:spcPct val="100000"/>
              </a:lnSpc>
              <a:spcBef>
                <a:spcPts val="0"/>
              </a:spcBef>
              <a:spcAft>
                <a:spcPts val="0"/>
              </a:spcAft>
              <a:buNone/>
            </a:pPr>
            <a:r>
              <a:rPr lang="en">
                <a:solidFill>
                  <a:schemeClr val="dk1"/>
                </a:solidFill>
              </a:rPr>
              <a:t>Step 8.	Mentor Recommendation for Portfolio Submission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9.	Submit Your Portfolio for Review</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10.  Review Process</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11.  Earn Microcredential, Badge, and Certification</a:t>
            </a:r>
            <a:endParaRPr>
              <a:solidFill>
                <a:schemeClr val="dk1"/>
              </a:solidFill>
            </a:endParaRPr>
          </a:p>
          <a:p>
            <a:pPr indent="0" lvl="0" marL="0" rtl="0" algn="l">
              <a:lnSpc>
                <a:spcPct val="100000"/>
              </a:lnSpc>
              <a:spcBef>
                <a:spcPts val="0"/>
              </a:spcBef>
              <a:spcAft>
                <a:spcPts val="0"/>
              </a:spcAft>
              <a:buNone/>
            </a:pPr>
            <a:r>
              <a:rPr lang="en">
                <a:solidFill>
                  <a:schemeClr val="dk1"/>
                </a:solidFill>
              </a:rPr>
              <a:t>Step 12.  Plan for Continued Professional Growth</a:t>
            </a:r>
            <a:endParaRPr>
              <a:solidFill>
                <a:schemeClr val="dk1"/>
              </a:solidFill>
            </a:endParaRPr>
          </a:p>
          <a:p>
            <a:pPr indent="0" lvl="0" marL="457200" rtl="0" algn="l">
              <a:lnSpc>
                <a:spcPct val="100000"/>
              </a:lnSpc>
              <a:spcBef>
                <a:spcPts val="0"/>
              </a:spcBef>
              <a:spcAft>
                <a:spcPts val="0"/>
              </a:spcAft>
              <a:buNone/>
            </a:pPr>
            <a:r>
              <a:t/>
            </a:r>
            <a:endParaRPr>
              <a:solidFill>
                <a:schemeClr val="dk1"/>
              </a:solidFill>
            </a:endParaRPr>
          </a:p>
          <a:p>
            <a:pPr indent="0" lvl="0" marL="0" rtl="0" algn="l">
              <a:lnSpc>
                <a:spcPct val="100000"/>
              </a:lnSpc>
              <a:spcBef>
                <a:spcPts val="1600"/>
              </a:spcBef>
              <a:spcAft>
                <a:spcPts val="1600"/>
              </a:spcAft>
              <a:buNone/>
            </a:pPr>
            <a:r>
              <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t>Step 1: Express Initial Interest </a:t>
            </a:r>
            <a:endParaRPr b="1" sz="2820"/>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Clr>
                <a:schemeClr val="dk1"/>
              </a:buClr>
              <a:buSzPts val="1100"/>
              <a:buFont typeface="Arial"/>
              <a:buNone/>
            </a:pPr>
            <a:r>
              <a:rPr lang="en">
                <a:solidFill>
                  <a:schemeClr val="dk1"/>
                </a:solidFill>
              </a:rPr>
              <a:t>Candidates should begin by contacting their </a:t>
            </a:r>
            <a:r>
              <a:rPr b="1" lang="en">
                <a:solidFill>
                  <a:schemeClr val="dk1"/>
                </a:solidFill>
              </a:rPr>
              <a:t>State DeafBlind Project</a:t>
            </a:r>
            <a:r>
              <a:rPr lang="en">
                <a:solidFill>
                  <a:schemeClr val="dk1"/>
                </a:solidFill>
              </a:rPr>
              <a:t> or the </a:t>
            </a:r>
            <a:r>
              <a:rPr b="1" lang="en">
                <a:solidFill>
                  <a:schemeClr val="dk1"/>
                </a:solidFill>
              </a:rPr>
              <a:t>PAR²A Center</a:t>
            </a:r>
            <a:r>
              <a:rPr lang="en">
                <a:solidFill>
                  <a:schemeClr val="dk1"/>
                </a:solidFill>
              </a:rPr>
              <a:t> (email: </a:t>
            </a:r>
            <a:r>
              <a:rPr b="1" lang="en" u="sng">
                <a:solidFill>
                  <a:schemeClr val="hlink"/>
                </a:solidFill>
                <a:hlinkClick r:id="rId3"/>
              </a:rPr>
              <a:t>ritu.chopra@ucdenver.edu</a:t>
            </a:r>
            <a:r>
              <a:rPr lang="en">
                <a:solidFill>
                  <a:schemeClr val="dk1"/>
                </a:solidFill>
              </a:rPr>
              <a:t>) to express their interest in pursuing one or more </a:t>
            </a:r>
            <a:r>
              <a:rPr b="1" lang="en">
                <a:solidFill>
                  <a:schemeClr val="dk1"/>
                </a:solidFill>
              </a:rPr>
              <a:t>intervener microcredentials</a:t>
            </a:r>
            <a:r>
              <a:rPr lang="en">
                <a:solidFill>
                  <a:schemeClr val="dk1"/>
                </a:solidFill>
              </a:rPr>
              <a:t> and/or the full </a:t>
            </a:r>
            <a:r>
              <a:rPr b="1" lang="en">
                <a:solidFill>
                  <a:schemeClr val="dk1"/>
                </a:solidFill>
              </a:rPr>
              <a:t>NICE Certification</a:t>
            </a:r>
            <a:r>
              <a:rPr lang="en">
                <a:solidFill>
                  <a:schemeClr val="dk1"/>
                </a:solidFill>
              </a:rPr>
              <a:t>.</a:t>
            </a:r>
            <a:endParaRPr>
              <a:solidFill>
                <a:schemeClr val="dk1"/>
              </a:solidFill>
            </a:endParaRPr>
          </a:p>
          <a:p>
            <a:pPr indent="0" lvl="0" marL="0" rtl="0" algn="l">
              <a:spcBef>
                <a:spcPts val="1200"/>
              </a:spcBef>
              <a:spcAft>
                <a:spcPts val="0"/>
              </a:spcAft>
              <a:buClr>
                <a:schemeClr val="dk1"/>
              </a:buClr>
              <a:buSzPts val="1100"/>
              <a:buFont typeface="Arial"/>
              <a:buNone/>
            </a:pPr>
            <a:r>
              <a:rPr lang="en">
                <a:solidFill>
                  <a:schemeClr val="dk1"/>
                </a:solidFill>
              </a:rPr>
              <a:t>Before beginning the microcredential process, you must secure a </a:t>
            </a:r>
            <a:r>
              <a:rPr b="1" lang="en">
                <a:solidFill>
                  <a:schemeClr val="dk1"/>
                </a:solidFill>
              </a:rPr>
              <a:t>mentor</a:t>
            </a:r>
            <a:r>
              <a:rPr lang="en">
                <a:solidFill>
                  <a:schemeClr val="dk1"/>
                </a:solidFill>
              </a:rPr>
              <a:t> with support from your State DeafBlind Project. Having a mentor in place is a required step to ensure proper guidance throughout the process.</a:t>
            </a:r>
            <a:endParaRPr>
              <a:solidFill>
                <a:schemeClr val="dk1"/>
              </a:solidFill>
            </a:endParaRPr>
          </a:p>
          <a:p>
            <a:pPr indent="0" lvl="0" marL="0" rtl="0" algn="l">
              <a:lnSpc>
                <a:spcPct val="115000"/>
              </a:lnSpc>
              <a:spcBef>
                <a:spcPts val="1200"/>
              </a:spcBef>
              <a:spcAft>
                <a:spcPts val="0"/>
              </a:spcAft>
              <a:buNone/>
            </a:pPr>
            <a:r>
              <a:t/>
            </a:r>
            <a:endParaRPr sz="11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127375" y="333775"/>
            <a:ext cx="89643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2:  Review Policies, Procedures, and Training Module </a:t>
            </a:r>
            <a:endParaRPr b="1" sz="2500"/>
          </a:p>
        </p:txBody>
      </p:sp>
      <p:sp>
        <p:nvSpPr>
          <p:cNvPr id="94" name="Google Shape;94;p19"/>
          <p:cNvSpPr txBox="1"/>
          <p:nvPr>
            <p:ph idx="1" type="body"/>
          </p:nvPr>
        </p:nvSpPr>
        <p:spPr>
          <a:xfrm>
            <a:off x="400775" y="11047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SzPts val="1100"/>
              <a:buNone/>
            </a:pPr>
            <a:r>
              <a:rPr lang="en">
                <a:solidFill>
                  <a:schemeClr val="dk1"/>
                </a:solidFill>
              </a:rPr>
              <a:t>Candidates will review the </a:t>
            </a:r>
            <a:r>
              <a:rPr lang="en" u="sng">
                <a:solidFill>
                  <a:schemeClr val="accent5"/>
                </a:solidFill>
                <a:hlinkClick r:id="rId3">
                  <a:extLst>
                    <a:ext uri="{A12FA001-AC4F-418D-AE19-62706E023703}">
                      <ahyp:hlinkClr val="tx"/>
                    </a:ext>
                  </a:extLst>
                </a:hlinkClick>
              </a:rPr>
              <a:t>Intervener Microcredentials and National Intervener Certification ePortfolio (NICE) Policy and Procedures</a:t>
            </a:r>
            <a:r>
              <a:rPr lang="en">
                <a:latin typeface="Tahoma"/>
                <a:ea typeface="Tahoma"/>
                <a:cs typeface="Tahoma"/>
                <a:sym typeface="Tahoma"/>
              </a:rPr>
              <a:t> </a:t>
            </a:r>
            <a:endParaRPr>
              <a:solidFill>
                <a:schemeClr val="dk1"/>
              </a:solidFill>
            </a:endParaRPr>
          </a:p>
          <a:p>
            <a:pPr indent="0" lvl="0" marL="0" rtl="0" algn="l">
              <a:spcBef>
                <a:spcPts val="1200"/>
              </a:spcBef>
              <a:spcAft>
                <a:spcPts val="0"/>
              </a:spcAft>
              <a:buSzPts val="1100"/>
              <a:buNone/>
            </a:pPr>
            <a:r>
              <a:rPr lang="en">
                <a:solidFill>
                  <a:schemeClr val="dk1"/>
                </a:solidFill>
              </a:rPr>
              <a:t>Candidate will </a:t>
            </a:r>
            <a:r>
              <a:rPr lang="en">
                <a:solidFill>
                  <a:schemeClr val="dk1"/>
                </a:solidFill>
              </a:rPr>
              <a:t>complete</a:t>
            </a:r>
            <a:r>
              <a:rPr lang="en">
                <a:solidFill>
                  <a:schemeClr val="dk1"/>
                </a:solidFill>
              </a:rPr>
              <a:t> </a:t>
            </a:r>
            <a:r>
              <a:rPr lang="en" u="sng">
                <a:solidFill>
                  <a:schemeClr val="accent5"/>
                </a:solidFill>
                <a:hlinkClick r:id="rId4">
                  <a:extLst>
                    <a:ext uri="{A12FA001-AC4F-418D-AE19-62706E023703}">
                      <ahyp:hlinkClr val="tx"/>
                    </a:ext>
                  </a:extLst>
                </a:hlinkClick>
              </a:rPr>
              <a:t>the Intervener Microcredentials and National Intervener Certification ePortfolio Training</a:t>
            </a:r>
            <a:r>
              <a:rPr lang="en">
                <a:solidFill>
                  <a:schemeClr val="dk1"/>
                </a:solidFill>
              </a:rPr>
              <a:t>. </a:t>
            </a:r>
            <a:r>
              <a:rPr lang="en">
                <a:solidFill>
                  <a:schemeClr val="dk1"/>
                </a:solidFill>
              </a:rPr>
              <a:t>Congratulations</a:t>
            </a:r>
            <a:r>
              <a:rPr lang="en">
                <a:solidFill>
                  <a:schemeClr val="dk1"/>
                </a:solidFill>
              </a:rPr>
              <a:t> you have already started </a:t>
            </a:r>
            <a:r>
              <a:rPr lang="en">
                <a:solidFill>
                  <a:schemeClr val="dk1"/>
                </a:solidFill>
              </a:rPr>
              <a:t>that</a:t>
            </a:r>
            <a:r>
              <a:rPr lang="en">
                <a:solidFill>
                  <a:schemeClr val="dk1"/>
                </a:solidFill>
              </a:rPr>
              <a:t>! </a:t>
            </a:r>
            <a:endParaRPr>
              <a:solidFill>
                <a:schemeClr val="dk1"/>
              </a:solidFill>
            </a:endParaRPr>
          </a:p>
          <a:p>
            <a:pPr indent="0" lvl="0" marL="0" rtl="0" algn="l">
              <a:spcBef>
                <a:spcPts val="1200"/>
              </a:spcBef>
              <a:spcAft>
                <a:spcPts val="0"/>
              </a:spcAft>
              <a:buClr>
                <a:schemeClr val="dk1"/>
              </a:buClr>
              <a:buSzPts val="1100"/>
              <a:buFont typeface="Arial"/>
              <a:buNone/>
            </a:pPr>
            <a:r>
              <a:rPr lang="en">
                <a:solidFill>
                  <a:schemeClr val="dk1"/>
                </a:solidFill>
              </a:rPr>
              <a:t>These two resources will serve as guides for interveners and mentors as the candidate prepares their submission.</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333769"/>
            <a:ext cx="8520600" cy="429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3: Determine Microcredential(s) or Full Certification</a:t>
            </a:r>
            <a:endParaRPr b="1" sz="2500"/>
          </a:p>
        </p:txBody>
      </p:sp>
      <p:sp>
        <p:nvSpPr>
          <p:cNvPr id="100" name="Google Shape;100;p20"/>
          <p:cNvSpPr txBox="1"/>
          <p:nvPr>
            <p:ph idx="1" type="body"/>
          </p:nvPr>
        </p:nvSpPr>
        <p:spPr>
          <a:xfrm>
            <a:off x="410775" y="1406069"/>
            <a:ext cx="8520600" cy="3781500"/>
          </a:xfrm>
          <a:prstGeom prst="rect">
            <a:avLst/>
          </a:prstGeom>
          <a:noFill/>
          <a:ln>
            <a:noFill/>
          </a:ln>
        </p:spPr>
        <p:txBody>
          <a:bodyPr anchorCtr="0" anchor="t" bIns="91425" lIns="91425" spcFirstLastPara="1" rIns="91425" wrap="square" tIns="91425">
            <a:noAutofit/>
          </a:bodyPr>
          <a:lstStyle/>
          <a:p>
            <a:pPr indent="0" lvl="0" marL="0" rtl="0" algn="l">
              <a:spcBef>
                <a:spcPts val="1200"/>
              </a:spcBef>
              <a:spcAft>
                <a:spcPts val="0"/>
              </a:spcAft>
              <a:buNone/>
            </a:pPr>
            <a:r>
              <a:rPr lang="en">
                <a:solidFill>
                  <a:schemeClr val="dk1"/>
                </a:solidFill>
              </a:rPr>
              <a:t>After completing step two, it's important, with your mentor's support, to select the microcredential(s) you wish to pursue.</a:t>
            </a:r>
            <a:endParaRPr>
              <a:solidFill>
                <a:schemeClr val="dk1"/>
              </a:solidFill>
            </a:endParaRPr>
          </a:p>
          <a:p>
            <a:pPr indent="0" lvl="0" marL="0" rtl="0" algn="l">
              <a:spcBef>
                <a:spcPts val="1200"/>
              </a:spcBef>
              <a:spcAft>
                <a:spcPts val="0"/>
              </a:spcAft>
              <a:buNone/>
            </a:pPr>
            <a:r>
              <a:rPr lang="en">
                <a:solidFill>
                  <a:schemeClr val="dk1"/>
                </a:solidFill>
              </a:rPr>
              <a:t>Each microcredential corresponds to a specific standard from the Council for Exceptional Children Intervener Standards, which you will learn more about in the next learning activity.</a:t>
            </a:r>
            <a:endParaRPr>
              <a:solidFill>
                <a:schemeClr val="dk1"/>
              </a:solidFill>
            </a:endParaRPr>
          </a:p>
          <a:p>
            <a:pPr indent="0" lvl="0" marL="0" rtl="0" algn="l">
              <a:spcBef>
                <a:spcPts val="1200"/>
              </a:spcBef>
              <a:spcAft>
                <a:spcPts val="0"/>
              </a:spcAft>
              <a:buNone/>
            </a:pPr>
            <a:r>
              <a:t/>
            </a:r>
            <a:endParaRPr>
              <a:solidFill>
                <a:schemeClr val="dk1"/>
              </a:solidFill>
            </a:endParaRPr>
          </a:p>
          <a:p>
            <a:pPr indent="0" lvl="0" marL="0" rtl="0" algn="l">
              <a:spcBef>
                <a:spcPts val="120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1200"/>
              </a:spcBef>
              <a:spcAft>
                <a:spcPts val="0"/>
              </a:spcAft>
              <a:buNone/>
            </a:pPr>
            <a:r>
              <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103850" y="119132"/>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500"/>
              <a:t>Alignment of Microcredentials and </a:t>
            </a:r>
            <a:r>
              <a:rPr b="1" lang="en" sz="2500"/>
              <a:t>CEC Intervener Standards  </a:t>
            </a:r>
            <a:r>
              <a:rPr b="1" lang="en" sz="2500"/>
              <a:t> </a:t>
            </a:r>
            <a:endParaRPr b="1" sz="2500"/>
          </a:p>
        </p:txBody>
      </p:sp>
      <p:graphicFrame>
        <p:nvGraphicFramePr>
          <p:cNvPr id="106" name="Google Shape;106;p21"/>
          <p:cNvGraphicFramePr/>
          <p:nvPr/>
        </p:nvGraphicFramePr>
        <p:xfrm>
          <a:off x="661925" y="1322175"/>
          <a:ext cx="3000000" cy="3000000"/>
        </p:xfrm>
        <a:graphic>
          <a:graphicData uri="http://schemas.openxmlformats.org/drawingml/2006/table">
            <a:tbl>
              <a:tblPr bandRow="1">
                <a:noFill/>
                <a:tableStyleId>{DA646C2F-EE86-4707-8264-853EC32EBA0C}</a:tableStyleId>
              </a:tblPr>
              <a:tblGrid>
                <a:gridCol w="4035675"/>
                <a:gridCol w="3784475"/>
              </a:tblGrid>
              <a:tr h="307350">
                <a:tc>
                  <a:txBody>
                    <a:bodyPr/>
                    <a:lstStyle/>
                    <a:p>
                      <a:pPr indent="0" lvl="0" marL="0" rtl="0" algn="ctr">
                        <a:spcBef>
                          <a:spcPts val="0"/>
                        </a:spcBef>
                        <a:spcAft>
                          <a:spcPts val="0"/>
                        </a:spcAft>
                        <a:buNone/>
                      </a:pPr>
                      <a:r>
                        <a:rPr b="1" lang="en" sz="1300"/>
                        <a:t>CEC Intervener Standards </a:t>
                      </a:r>
                      <a:endParaRPr sz="13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9DAF8"/>
                    </a:solidFill>
                  </a:tcPr>
                </a:tc>
                <a:tc>
                  <a:txBody>
                    <a:bodyPr/>
                    <a:lstStyle/>
                    <a:p>
                      <a:pPr indent="0" lvl="0" marL="0" rtl="0" algn="ctr">
                        <a:spcBef>
                          <a:spcPts val="0"/>
                        </a:spcBef>
                        <a:spcAft>
                          <a:spcPts val="0"/>
                        </a:spcAft>
                        <a:buNone/>
                      </a:pPr>
                      <a:r>
                        <a:rPr b="1" lang="en" sz="1300"/>
                        <a:t>Microcredential  Titles</a:t>
                      </a:r>
                      <a:endParaRPr sz="13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9DAF8"/>
                    </a:solidFill>
                  </a:tcPr>
                </a:tc>
              </a:tr>
              <a:tr h="431975">
                <a:tc>
                  <a:txBody>
                    <a:bodyPr/>
                    <a:lstStyle/>
                    <a:p>
                      <a:pPr indent="0" lvl="0" marL="0" rtl="0" algn="l">
                        <a:spcBef>
                          <a:spcPts val="0"/>
                        </a:spcBef>
                        <a:spcAft>
                          <a:spcPts val="300"/>
                        </a:spcAft>
                        <a:buNone/>
                      </a:pPr>
                      <a:r>
                        <a:rPr b="1" lang="en" sz="1000">
                          <a:solidFill>
                            <a:srgbClr val="363636"/>
                          </a:solidFill>
                        </a:rPr>
                        <a:t>Standard 1</a:t>
                      </a:r>
                      <a:r>
                        <a:rPr lang="en" sz="1000">
                          <a:solidFill>
                            <a:srgbClr val="363636"/>
                          </a:solidFill>
                        </a:rPr>
                        <a:t>: Engaging in Professional Learning and Practice within Ethical Guidelines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#1 – Intervener:</a:t>
                      </a:r>
                      <a:r>
                        <a:rPr lang="en" sz="1000">
                          <a:solidFill>
                            <a:srgbClr val="363636"/>
                          </a:solidFill>
                        </a:rPr>
                        <a:t> Professional Learning/Ethical Practice</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8450">
                <a:tc>
                  <a:txBody>
                    <a:bodyPr/>
                    <a:lstStyle/>
                    <a:p>
                      <a:pPr indent="0" lvl="0" marL="0" rtl="0" algn="l">
                        <a:spcBef>
                          <a:spcPts val="0"/>
                        </a:spcBef>
                        <a:spcAft>
                          <a:spcPts val="300"/>
                        </a:spcAft>
                        <a:buNone/>
                      </a:pPr>
                      <a:r>
                        <a:rPr b="1" lang="en" sz="1000">
                          <a:solidFill>
                            <a:srgbClr val="363636"/>
                          </a:solidFill>
                        </a:rPr>
                        <a:t>Standard 2:</a:t>
                      </a:r>
                      <a:r>
                        <a:rPr lang="en" sz="1000">
                          <a:solidFill>
                            <a:srgbClr val="363636"/>
                          </a:solidFill>
                        </a:rPr>
                        <a:t> Understanding and Addressing Each Individual’s Developmental and Learning Needs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#2 – Intervener:</a:t>
                      </a:r>
                      <a:r>
                        <a:rPr lang="en" sz="1000">
                          <a:solidFill>
                            <a:srgbClr val="363636"/>
                          </a:solidFill>
                        </a:rPr>
                        <a:t> Individual’s Developmental and Learning Needs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300"/>
                        </a:spcAft>
                        <a:buNone/>
                      </a:pPr>
                      <a:r>
                        <a:rPr b="1" lang="en" sz="1000">
                          <a:solidFill>
                            <a:srgbClr val="363636"/>
                          </a:solidFill>
                        </a:rPr>
                        <a:t>Standard 3:</a:t>
                      </a:r>
                      <a:r>
                        <a:rPr lang="en" sz="1000">
                          <a:solidFill>
                            <a:srgbClr val="363636"/>
                          </a:solidFill>
                        </a:rPr>
                        <a:t> Demonstrating Subject Matter Content and Specialized Curricular Knowledge</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#3- Intervener</a:t>
                      </a:r>
                      <a:r>
                        <a:rPr lang="en" sz="1000">
                          <a:solidFill>
                            <a:srgbClr val="363636"/>
                          </a:solidFill>
                        </a:rPr>
                        <a:t>: Subject Matter Content and Curricular Knowledge</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75125">
                <a:tc>
                  <a:txBody>
                    <a:bodyPr/>
                    <a:lstStyle/>
                    <a:p>
                      <a:pPr indent="0" lvl="0" marL="0" rtl="0" algn="l">
                        <a:spcBef>
                          <a:spcPts val="0"/>
                        </a:spcBef>
                        <a:spcAft>
                          <a:spcPts val="300"/>
                        </a:spcAft>
                        <a:buNone/>
                      </a:pPr>
                      <a:r>
                        <a:rPr b="1" lang="en" sz="1000">
                          <a:solidFill>
                            <a:srgbClr val="363636"/>
                          </a:solidFill>
                        </a:rPr>
                        <a:t>Standard 4</a:t>
                      </a:r>
                      <a:r>
                        <a:rPr lang="en" sz="1000">
                          <a:solidFill>
                            <a:srgbClr val="363636"/>
                          </a:solidFill>
                        </a:rPr>
                        <a:t>: Using Assessment to Understand the Learner and the Learning Environment for Data-Based Decision Making</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Microcredential #4 - Intervener</a:t>
                      </a:r>
                      <a:r>
                        <a:rPr lang="en" sz="1000">
                          <a:solidFill>
                            <a:srgbClr val="363636"/>
                          </a:solidFill>
                        </a:rPr>
                        <a:t>: Assessing the Learner and Learning Environment</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300"/>
                        </a:spcAft>
                        <a:buNone/>
                      </a:pPr>
                      <a:r>
                        <a:rPr b="1" lang="en" sz="1000">
                          <a:solidFill>
                            <a:srgbClr val="363636"/>
                          </a:solidFill>
                        </a:rPr>
                        <a:t>Standard 5:</a:t>
                      </a:r>
                      <a:r>
                        <a:rPr lang="en" sz="1000">
                          <a:solidFill>
                            <a:srgbClr val="363636"/>
                          </a:solidFill>
                        </a:rPr>
                        <a:t> Supporting Learning Using Effective Instruction</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 credent</a:t>
                      </a:r>
                      <a:r>
                        <a:rPr b="1" lang="en" sz="1000">
                          <a:solidFill>
                            <a:srgbClr val="363636"/>
                          </a:solidFill>
                        </a:rPr>
                        <a:t>ial #5 - Int</a:t>
                      </a:r>
                      <a:r>
                        <a:rPr b="1" lang="en" sz="1000">
                          <a:solidFill>
                            <a:srgbClr val="363636"/>
                          </a:solidFill>
                        </a:rPr>
                        <a:t>ervener:</a:t>
                      </a:r>
                      <a:r>
                        <a:rPr lang="en" sz="1000">
                          <a:solidFill>
                            <a:srgbClr val="363636"/>
                          </a:solidFill>
                        </a:rPr>
                        <a:t> Supports in Effective Instruction</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300"/>
                        </a:spcAft>
                        <a:buNone/>
                      </a:pPr>
                      <a:r>
                        <a:rPr b="1" lang="en" sz="1000">
                          <a:solidFill>
                            <a:srgbClr val="363636"/>
                          </a:solidFill>
                        </a:rPr>
                        <a:t>Standard 6</a:t>
                      </a:r>
                      <a:r>
                        <a:rPr lang="en" sz="1000">
                          <a:solidFill>
                            <a:srgbClr val="363636"/>
                          </a:solidFill>
                        </a:rPr>
                        <a:t>: Supporting Social, Emotional, and Behavioral Growth</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 credential #6 - Intervener</a:t>
                      </a:r>
                      <a:r>
                        <a:rPr lang="en" sz="1000">
                          <a:solidFill>
                            <a:srgbClr val="363636"/>
                          </a:solidFill>
                        </a:rPr>
                        <a:t>: Supports for Social, Emotional, and Behavioral Growth</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1975">
                <a:tc>
                  <a:txBody>
                    <a:bodyPr/>
                    <a:lstStyle/>
                    <a:p>
                      <a:pPr indent="0" lvl="0" marL="0" rtl="0" algn="l">
                        <a:spcBef>
                          <a:spcPts val="0"/>
                        </a:spcBef>
                        <a:spcAft>
                          <a:spcPts val="0"/>
                        </a:spcAft>
                        <a:buNone/>
                      </a:pPr>
                      <a:r>
                        <a:rPr b="1" lang="en" sz="1000">
                          <a:solidFill>
                            <a:srgbClr val="363636"/>
                          </a:solidFill>
                        </a:rPr>
                        <a:t>Standard 7</a:t>
                      </a:r>
                      <a:r>
                        <a:rPr lang="en" sz="1000">
                          <a:solidFill>
                            <a:srgbClr val="363636"/>
                          </a:solidFill>
                        </a:rPr>
                        <a:t>: Collaborating with Team Members</a:t>
                      </a:r>
                      <a:endParaRPr b="1" sz="1000"/>
                    </a:p>
                    <a:p>
                      <a:pPr indent="0" lvl="0" marL="0" rtl="0" algn="l">
                        <a:lnSpc>
                          <a:spcPct val="115000"/>
                        </a:lnSpc>
                        <a:spcBef>
                          <a:spcPts val="0"/>
                        </a:spcBef>
                        <a:spcAft>
                          <a:spcPts val="0"/>
                        </a:spcAft>
                        <a:buNone/>
                      </a:pPr>
                      <a:r>
                        <a:t/>
                      </a:r>
                      <a:endParaRPr sz="9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300"/>
                        </a:spcAft>
                        <a:buNone/>
                      </a:pPr>
                      <a:r>
                        <a:rPr b="1" lang="en" sz="1000">
                          <a:solidFill>
                            <a:srgbClr val="363636"/>
                          </a:solidFill>
                        </a:rPr>
                        <a:t>Micro credential #7 - Intervener</a:t>
                      </a:r>
                      <a:r>
                        <a:rPr lang="en" sz="1000">
                          <a:solidFill>
                            <a:srgbClr val="363636"/>
                          </a:solidFill>
                        </a:rPr>
                        <a:t>: Collaboration with Team Members</a:t>
                      </a:r>
                      <a:endParaRPr b="1" sz="1000"/>
                    </a:p>
                  </a:txBody>
                  <a:tcPr marT="47625" marB="47625"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07" name="Google Shape;107;p21"/>
          <p:cNvSpPr txBox="1"/>
          <p:nvPr/>
        </p:nvSpPr>
        <p:spPr>
          <a:xfrm>
            <a:off x="1431900" y="952875"/>
            <a:ext cx="6280200" cy="431100"/>
          </a:xfrm>
          <a:prstGeom prst="rect">
            <a:avLst/>
          </a:prstGeom>
          <a:noFill/>
          <a:ln>
            <a:noFill/>
          </a:ln>
        </p:spPr>
        <p:txBody>
          <a:bodyPr anchorCtr="0" anchor="t" bIns="91425" lIns="91425" spcFirstLastPara="1" rIns="91425" wrap="square" tIns="91425">
            <a:spAutoFit/>
          </a:bodyPr>
          <a:lstStyle/>
          <a:p>
            <a:pPr indent="12700" lvl="0" marL="1371600" rtl="0" algn="l">
              <a:spcBef>
                <a:spcPts val="0"/>
              </a:spcBef>
              <a:spcAft>
                <a:spcPts val="0"/>
              </a:spcAft>
              <a:buNone/>
            </a:pPr>
            <a:r>
              <a:rPr lang="en" sz="1600" u="sng">
                <a:solidFill>
                  <a:schemeClr val="hlink"/>
                </a:solidFill>
                <a:hlinkClick r:id="rId3"/>
              </a:rPr>
              <a:t>Link to CEC Intervener Standards</a:t>
            </a:r>
            <a:r>
              <a:rPr lang="en" sz="1600">
                <a:solidFill>
                  <a:srgbClr val="1155CC"/>
                </a:solidFill>
              </a:rPr>
              <a:t> </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3307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500"/>
              <a:t>Step 4: Register for you Microcredentials or Certification </a:t>
            </a:r>
            <a:endParaRPr b="1" sz="2500"/>
          </a:p>
        </p:txBody>
      </p:sp>
      <p:sp>
        <p:nvSpPr>
          <p:cNvPr id="113" name="Google Shape;113;p22"/>
          <p:cNvSpPr txBox="1"/>
          <p:nvPr>
            <p:ph idx="1" type="body"/>
          </p:nvPr>
        </p:nvSpPr>
        <p:spPr>
          <a:xfrm>
            <a:off x="400775" y="1314319"/>
            <a:ext cx="8520600" cy="378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a:solidFill>
                  <a:schemeClr val="dk1"/>
                </a:solidFill>
              </a:rPr>
              <a:t>At this time, c</a:t>
            </a:r>
            <a:r>
              <a:rPr lang="en">
                <a:solidFill>
                  <a:schemeClr val="dk1"/>
                </a:solidFill>
              </a:rPr>
              <a:t>andidates</a:t>
            </a:r>
            <a:r>
              <a:rPr lang="en">
                <a:solidFill>
                  <a:schemeClr val="dk1"/>
                </a:solidFill>
              </a:rPr>
              <a:t>:</a:t>
            </a:r>
            <a:endParaRPr>
              <a:solidFill>
                <a:schemeClr val="dk1"/>
              </a:solidFill>
            </a:endParaRPr>
          </a:p>
          <a:p>
            <a:pPr indent="-342900" lvl="0" marL="457200" rtl="0" algn="l">
              <a:spcBef>
                <a:spcPts val="1600"/>
              </a:spcBef>
              <a:spcAft>
                <a:spcPts val="0"/>
              </a:spcAft>
              <a:buSzPts val="1800"/>
              <a:buChar char="●"/>
            </a:pPr>
            <a:r>
              <a:rPr lang="en">
                <a:solidFill>
                  <a:schemeClr val="dk1"/>
                </a:solidFill>
              </a:rPr>
              <a:t>Will be required to </a:t>
            </a:r>
            <a:r>
              <a:rPr lang="en" u="sng">
                <a:solidFill>
                  <a:schemeClr val="hlink"/>
                </a:solidFill>
                <a:hlinkClick r:id="rId3"/>
              </a:rPr>
              <a:t>register and pay for their chosen microcredential(s)</a:t>
            </a:r>
            <a:r>
              <a:rPr lang="en">
                <a:solidFill>
                  <a:schemeClr val="dk1"/>
                </a:solidFill>
              </a:rPr>
              <a:t> or certification (all 7 microcredentials).</a:t>
            </a:r>
            <a:endParaRPr>
              <a:solidFill>
                <a:schemeClr val="dk1"/>
              </a:solidFill>
              <a:highlight>
                <a:schemeClr val="lt1"/>
              </a:highlight>
            </a:endParaRPr>
          </a:p>
          <a:p>
            <a:pPr indent="-342900" lvl="0" marL="457200" rtl="0" algn="l">
              <a:spcBef>
                <a:spcPts val="0"/>
              </a:spcBef>
              <a:spcAft>
                <a:spcPts val="0"/>
              </a:spcAft>
              <a:buSzPts val="1800"/>
              <a:buChar char="●"/>
            </a:pPr>
            <a:r>
              <a:rPr lang="en">
                <a:solidFill>
                  <a:schemeClr val="dk1"/>
                </a:solidFill>
              </a:rPr>
              <a:t>M</a:t>
            </a:r>
            <a:r>
              <a:rPr lang="en">
                <a:solidFill>
                  <a:schemeClr val="dk1"/>
                </a:solidFill>
              </a:rPr>
              <a:t>ust also have an identified mentor when registering and provide their mentor’s name and email address</a:t>
            </a:r>
            <a:endParaRPr>
              <a:solidFill>
                <a:schemeClr val="dk1"/>
              </a:solidFill>
            </a:endParaRPr>
          </a:p>
          <a:p>
            <a:pPr indent="-342900" lvl="0" marL="457200" rtl="0" algn="l">
              <a:spcBef>
                <a:spcPts val="0"/>
              </a:spcBef>
              <a:spcAft>
                <a:spcPts val="0"/>
              </a:spcAft>
              <a:buSzPts val="1800"/>
              <a:buChar char="●"/>
            </a:pPr>
            <a:r>
              <a:rPr lang="en">
                <a:solidFill>
                  <a:schemeClr val="dk1"/>
                </a:solidFill>
              </a:rPr>
              <a:t>May pursue more than one microcredential simultaneously.</a:t>
            </a:r>
            <a:endParaRPr>
              <a:solidFill>
                <a:schemeClr val="dk1"/>
              </a:solidFill>
            </a:endParaRPr>
          </a:p>
          <a:p>
            <a:pPr indent="0" lvl="0" marL="0" rtl="0" algn="l">
              <a:lnSpc>
                <a:spcPct val="115000"/>
              </a:lnSpc>
              <a:spcBef>
                <a:spcPts val="1600"/>
              </a:spcBef>
              <a:spcAft>
                <a:spcPts val="0"/>
              </a:spcAft>
              <a:buSzPts val="1800"/>
              <a:buNone/>
            </a:pPr>
            <a:r>
              <a:t/>
            </a:r>
            <a:endParaRPr>
              <a:solidFill>
                <a:schemeClr val="dk1"/>
              </a:solidFill>
            </a:endParaRPr>
          </a:p>
          <a:p>
            <a:pPr indent="0" lvl="0" marL="0" rtl="0" algn="l">
              <a:lnSpc>
                <a:spcPct val="115000"/>
              </a:lnSpc>
              <a:spcBef>
                <a:spcPts val="1600"/>
              </a:spcBef>
              <a:spcAft>
                <a:spcPts val="0"/>
              </a:spcAft>
              <a:buSzPts val="1800"/>
              <a:buNone/>
            </a:pPr>
            <a:r>
              <a:t/>
            </a:r>
            <a:endParaRPr>
              <a:solidFill>
                <a:schemeClr val="dk1"/>
              </a:solidFill>
            </a:endParaRPr>
          </a:p>
          <a:p>
            <a:pPr indent="0" lvl="0" marL="0" rtl="0" algn="l">
              <a:lnSpc>
                <a:spcPct val="115000"/>
              </a:lnSpc>
              <a:spcBef>
                <a:spcPts val="1600"/>
              </a:spcBef>
              <a:spcAft>
                <a:spcPts val="1600"/>
              </a:spcAft>
              <a:buSzPts val="1800"/>
              <a:buNone/>
            </a:pPr>
            <a:r>
              <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