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0F534D-1E51-4342-9165-CA59A6D9A0E2}">
  <a:tblStyle styleId="{A30F534D-1E51-4342-9165-CA59A6D9A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a1eb58beb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a1eb58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a1eb58beb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2a1eb58b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1eb58beb_0_5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2a1eb58be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1eb58b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2a1eb58b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9d91c33e2_3_5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49d91c33e2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a1eb58b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2a1eb58b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a1eb58b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2a1eb58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a1eb58b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2a1eb58b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a1eb58be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2a1eb58b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a1eb58be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2a1eb58b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a1eb58b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2a1eb58b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a1eb58beb_0_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2a1eb58b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a1eb58beb_0_4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2a1eb58be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ec.sped.org" TargetMode="External"/><Relationship Id="rId4" Type="http://schemas.openxmlformats.org/officeDocument/2006/relationships/hyperlink" Target="https://dvidb.exceptionalchildren.org/standards/specialty-set-special-education-paraeducator-intervener-individuals-deafblindness-pdb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r_SgeauBnBeza-1M9yFsBkLxeTqN5MZE/view?usp=drive_link" TargetMode="External"/><Relationship Id="rId4" Type="http://schemas.openxmlformats.org/officeDocument/2006/relationships/hyperlink" Target="https://docs.google.com/document/d/1IJgSXv52KS0He_zKjHRz1zwfwl5VWgXz/edit?usp=drive_link&amp;ouid=100937385859109355405&amp;rtpof=true&amp;sd=true" TargetMode="External"/><Relationship Id="rId5" Type="http://schemas.openxmlformats.org/officeDocument/2006/relationships/hyperlink" Target="https://docs.google.com/document/d/1IJgSXv52KS0He_zKjHRz1zwfwl5VWgXz/edit?usp=drive_link&amp;ouid=100937385859109355405&amp;rtpof=true&amp;sd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62600" y="1793551"/>
            <a:ext cx="85206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900"/>
              <a:t>Introduction to </a:t>
            </a:r>
            <a:r>
              <a:rPr b="1" lang="en" sz="3900"/>
              <a:t>Council for Exceptional Children</a:t>
            </a:r>
            <a:endParaRPr b="1"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900"/>
              <a:t>Intervener Standards</a:t>
            </a:r>
            <a:endParaRPr b="1" sz="39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913" y="251374"/>
            <a:ext cx="2781975" cy="171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4349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63" name="Google Shape;63;p1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496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51100" y="445031"/>
            <a:ext cx="895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68"/>
            <a:ext cx="85206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How did you do?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DBI.6.S1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DBI = DeafBlind Intervener (this will always be the same for every competency)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6 = Standard 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 = a skill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 = the first skill competency in this standard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Note: 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400">
                <a:solidFill>
                  <a:schemeClr val="dk1"/>
                </a:solidFill>
              </a:rPr>
              <a:t>In NICE, we typically omit the “DBI” from the competency code. For example, you can use 6.S1 as shorthand for this competency.</a:t>
            </a:r>
            <a:endParaRPr b="1"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51100" y="445031"/>
            <a:ext cx="895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Reflecting on the Standards (cont.)</a:t>
            </a:r>
            <a:endParaRPr sz="300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37725" y="1301525"/>
            <a:ext cx="56502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Take a few moments to review the </a:t>
            </a:r>
            <a:r>
              <a:rPr b="1" lang="en">
                <a:solidFill>
                  <a:schemeClr val="dk1"/>
                </a:solidFill>
              </a:rPr>
              <a:t>CEC Intervener Standards</a:t>
            </a:r>
            <a:r>
              <a:rPr lang="en">
                <a:solidFill>
                  <a:schemeClr val="dk1"/>
                </a:solidFill>
              </a:rPr>
              <a:t> on your handout.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Which standards do you think will be the easiest for you to document?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Which ones do you anticipate being the most challenging?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Be sure to discuss any questions or concerns with your mentor.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3375" y="1259299"/>
            <a:ext cx="2251922" cy="300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315226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Learn More About the CEC</a:t>
            </a:r>
            <a:endParaRPr b="1" sz="30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4294"/>
            <a:ext cx="8396100" cy="30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more information about the Council for Exceptional Children, visit their website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www.cec.sped.org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●"/>
            </a:pPr>
            <a:r>
              <a:rPr lang="en">
                <a:solidFill>
                  <a:schemeClr val="dk1"/>
                </a:solidFill>
              </a:rPr>
              <a:t>Be sure to check out the </a:t>
            </a: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CEC Intervener Standards</a:t>
            </a:r>
            <a:r>
              <a:rPr lang="en">
                <a:solidFill>
                  <a:schemeClr val="dk1"/>
                </a:solidFill>
              </a:rPr>
              <a:t> while you are there.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143" name="Google Shape;143;p26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86163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Overview</a:t>
            </a:r>
            <a:endParaRPr b="1" sz="30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54850" y="925275"/>
            <a:ext cx="82296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Any method of credentialing or certification must have standards by which the individual applying for certification can be evaluated.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standards used for the Intervener Microcredentials and NICE certification are the Council for Exceptional Children’s (CEC) </a:t>
            </a:r>
            <a:r>
              <a:rPr i="1" lang="en" sz="1800">
                <a:solidFill>
                  <a:schemeClr val="dk1"/>
                </a:solidFill>
              </a:rPr>
              <a:t>Specialty Set: Special Education Paraeducator Intervener for Individuals With Deafblindness (PDBI). To make it simple we will call them</a:t>
            </a:r>
            <a:r>
              <a:rPr b="1" i="1"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 “CEC Intervener Standard</a:t>
            </a:r>
            <a:r>
              <a:rPr lang="en" sz="1800">
                <a:solidFill>
                  <a:schemeClr val="dk1"/>
                </a:solidFill>
              </a:rPr>
              <a:t>s”.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slide presentation is based on the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2022 version of the intervener CEC standards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3275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Have Your Handouts Ready!</a:t>
            </a:r>
            <a:endParaRPr b="1" sz="250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69"/>
            <a:ext cx="85206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The following slide deck will reference the following handouts: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CEC Intervener Standards</a:t>
            </a:r>
            <a:r>
              <a:rPr lang="en" sz="2200">
                <a:solidFill>
                  <a:schemeClr val="dk1"/>
                </a:solidFill>
              </a:rPr>
              <a:t> and/or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CEC Standards for Note Taking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63138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59550" y="925275"/>
            <a:ext cx="84249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CEC is a professional association of educators dedicated to advancing the success of children with disabilities or those who are gifted.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One of the organization's key roles is the development of national professional standards to help ensure that children receiving special education services are supported by well-prepared, career-oriented educators.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Intervener Standards were first developed by experts in the field of deaf-blindness in 2016 and revised in 2022.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will need to become very familiar with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CEC intervener standards </a:t>
            </a:r>
            <a:r>
              <a:rPr lang="en">
                <a:solidFill>
                  <a:schemeClr val="dk1"/>
                </a:solidFill>
              </a:rPr>
              <a:t>while working on the requirements for Intervener microcredentials and NICE certification, so let’s take some time to go through them in detail.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7200" y="286163"/>
            <a:ext cx="82296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About CEC Intervener Standards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315226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CEC Intervener Standards</a:t>
            </a:r>
            <a:endParaRPr b="1" sz="30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544475" y="976300"/>
            <a:ext cx="8152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There are 7 standards and within each standard is a set of “knowledge” and “skill” competencies. The total number of competencies is </a:t>
            </a:r>
            <a:r>
              <a:rPr b="1" lang="en">
                <a:solidFill>
                  <a:schemeClr val="dk1"/>
                </a:solidFill>
              </a:rPr>
              <a:t>73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471450" y="162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{A30F534D-1E51-4342-9165-CA59A6D9A0E2}</a:tableStyleId>
              </a:tblPr>
              <a:tblGrid>
                <a:gridCol w="6811925"/>
                <a:gridCol w="1413300"/>
              </a:tblGrid>
              <a:tr h="3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Standard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Competencies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Engaging in Professional Learning and Practice within Ethical Guidelines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10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Understanding and Addressing Each Individual’s Developmental and Learning Needs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3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Demonstrating Subject Matter Content and Specialized Curricular Knowledge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Using Assessment to Understand the Learner and the Learning Environment for Data-Based Decision Making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Supporting Learning Using Effective Instruction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19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Supporting Social, Emotional, and Behavioral Growth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12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Collaborating with Team Members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Breaking Down the Standards </a:t>
            </a:r>
            <a:r>
              <a:rPr b="1" lang="en" sz="3600"/>
              <a:t>	</a:t>
            </a:r>
            <a:endParaRPr b="1" sz="3600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866718"/>
            <a:ext cx="8520600" cy="3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Take a look at the copy of the complete set of standards </a:t>
            </a:r>
            <a:r>
              <a:rPr lang="en">
                <a:solidFill>
                  <a:schemeClr val="dk1"/>
                </a:solidFill>
              </a:rPr>
              <a:t>that you downloaded before beginning this slide presentation.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This illustration shows the first 3 of 10 competencies under Standard 1. You can also review these in your CEC Intervener Standards Handout.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n image of the CEC standards. &#10;Standard 1: Engaging in Professional Learning and Practice within Ethical Guidelines &#10;Knowledge&#10;DBI.1.K1 The impact of personal biases and the effect on teamwork.&#10;Skills&#10;DBI.1.S1 Adhere to the identified code of ethics and promote ethical practices, including confidentiality across all settings.&#10;&#10;DBI.1.S2 Engage in professional development specific to deafblindness and related topics based on the needs of the student being served." id="96" name="Google Shape;96;p19"/>
          <p:cNvPicPr preferRelativeResize="0"/>
          <p:nvPr/>
        </p:nvPicPr>
        <p:blipFill rotWithShape="1">
          <a:blip r:embed="rId3">
            <a:alphaModFix/>
          </a:blip>
          <a:srcRect b="26248" l="0" r="0" t="0"/>
          <a:stretch/>
        </p:blipFill>
        <p:spPr>
          <a:xfrm>
            <a:off x="1128675" y="2618150"/>
            <a:ext cx="7310651" cy="21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32875" y="216431"/>
            <a:ext cx="901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b="1" sz="3000"/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1040156"/>
            <a:ext cx="83721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</a:rPr>
              <a:t> Let's look more closely at the code for the very first competency.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DBI stands for Deaf</a:t>
            </a:r>
            <a:r>
              <a:rPr lang="en" sz="1800"/>
              <a:t>Blind Intervener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first number "1" tells you this competency is in Standard 1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"K" indicates that it is a knowledge competency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</a:rPr>
              <a:t>The last "1" identifies it as the first knowledge competency within this standard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n image of the CEC standards. &#10;Standard 1: Engaging in Professional Learning and Practice within Ethical Guidelines &#10;Knowledge&#10;DBI.1.K1 The impact of personal biases and the effect on teamwork.&#10;Skills" id="103" name="Google Shape;103;p20"/>
          <p:cNvPicPr preferRelativeResize="0"/>
          <p:nvPr/>
        </p:nvPicPr>
        <p:blipFill rotWithShape="1">
          <a:blip r:embed="rId3">
            <a:alphaModFix/>
          </a:blip>
          <a:srcRect b="68472" l="0" r="0" t="0"/>
          <a:stretch/>
        </p:blipFill>
        <p:spPr>
          <a:xfrm>
            <a:off x="890875" y="1630300"/>
            <a:ext cx="7495101" cy="9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32875" y="273581"/>
            <a:ext cx="885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071719"/>
            <a:ext cx="85206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As you scan the first standard on your own copy, you will see that 1 competencies has a “K” code and 9 competencies have a "S" in the competency code.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This means that one is a </a:t>
            </a:r>
            <a:r>
              <a:rPr i="1" lang="en">
                <a:solidFill>
                  <a:srgbClr val="000000"/>
                </a:solidFill>
              </a:rPr>
              <a:t>knowledge </a:t>
            </a:r>
            <a:r>
              <a:rPr lang="en">
                <a:solidFill>
                  <a:srgbClr val="000000"/>
                </a:solidFill>
              </a:rPr>
              <a:t> competency and 9 are </a:t>
            </a:r>
            <a:r>
              <a:rPr i="1" lang="en">
                <a:solidFill>
                  <a:srgbClr val="000000"/>
                </a:solidFill>
              </a:rPr>
              <a:t>skill</a:t>
            </a:r>
            <a:r>
              <a:rPr lang="en">
                <a:solidFill>
                  <a:srgbClr val="000000"/>
                </a:solidFill>
              </a:rPr>
              <a:t> competencies.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0" y="445031"/>
            <a:ext cx="908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Breaking Down the Standards (cont.)</a:t>
            </a:r>
            <a:endParaRPr sz="3000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69"/>
            <a:ext cx="8520600" cy="3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Practice breaking down this code for yourself: DBI.6.S1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DBI.6.S1 Establish and maintain a trusting relationship with the indavidual" id="116" name="Google Shape;116;p22"/>
          <p:cNvPicPr preferRelativeResize="0"/>
          <p:nvPr/>
        </p:nvPicPr>
        <p:blipFill rotWithShape="1">
          <a:blip r:embed="rId3">
            <a:alphaModFix/>
          </a:blip>
          <a:srcRect b="18684" l="955" r="21393" t="12798"/>
          <a:stretch/>
        </p:blipFill>
        <p:spPr>
          <a:xfrm>
            <a:off x="1078238" y="1729725"/>
            <a:ext cx="6987526" cy="2583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