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embeddedFontLst>
    <p:embeddedFont>
      <p:font typeface="Tahoma"/>
      <p:regular r:id="rId22"/>
      <p:bold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font" Target="fonts/Tahoma-regular.fntdata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Tahoma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2cb3e58d83_0_0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g32cb3e58d8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2cb3e58d83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" name="Google Shape;113;g32cb3e58d83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2cb3e58d83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" name="Google Shape;119;g32cb3e58d83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49df50dc29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g349df50dc29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2cb3e58d83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g32cb3e58d83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2cb3e58d83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7" name="Google Shape;137;g32cb3e58d83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600c3a95c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3600c3a95c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498e297ad0_0_2:notes"/>
          <p:cNvSpPr/>
          <p:nvPr>
            <p:ph idx="2" type="sldImg"/>
          </p:nvPr>
        </p:nvSpPr>
        <p:spPr>
          <a:xfrm>
            <a:off x="381163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g3498e297ad0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5f37595b07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g35f37595b07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5f37595b07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g35f37595b07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2cb3e58d83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g32cb3e58d83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2cb3e58d83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g32cb3e58d83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5f37595b07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5f37595b07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2cb3e58d83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g32cb3e58d83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5f37595b07_0_78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5f37595b07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2cb3e58d83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g32cb3e58d83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JEC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8890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8890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8890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8890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8890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8890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8890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8890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8890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docs.google.com/presentation/d/1-AMDoHpnubMCil4FHOSpRGkVAWsq0gjQUIF-s4mFbOU/edit?usp=sharing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docs.google.com/presentation/d/1-AMDoHpnubMCil4FHOSpRGkVAWsq0gjQUIF-s4mFbOU/edit?usp=sharing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docs.google.com/presentation/d/1vIiSjp6-2Z9EEJXKb8dg2cDfIOOJ4sL4oZTJhYZM6Wo/edit?usp=sharing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ocs.google.com/presentation/d/1-AMDoHpnubMCil4FHOSpRGkVAWsq0gjQUIF-s4mFbOU/edit?usp=sharing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ocs.google.com/presentation/d/1-AMDoHpnubMCil4FHOSpRGkVAWsq0gjQUIF-s4mFbOU/edit?usp=sharing" TargetMode="External"/><Relationship Id="rId4" Type="http://schemas.openxmlformats.org/officeDocument/2006/relationships/hyperlink" Target="https://docs.google.com/presentation/d/1-AMDoHpnubMCil4FHOSpRGkVAWsq0gjQUIF-s4mFbOU/edit?usp=sharing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docs.google.com/presentation/d/1-AMDoHpnubMCil4FHOSpRGkVAWsq0gjQUIF-s4mFbOU/edit?usp=sharing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docs.google.com/presentation/d/1-AMDoHpnubMCil4FHOSpRGkVAWsq0gjQUIF-s4mFbOU/edit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311700" y="1076950"/>
            <a:ext cx="8520600" cy="12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7600"/>
              <a:t> </a:t>
            </a:r>
            <a:r>
              <a:rPr b="1" lang="en" sz="4000"/>
              <a:t>Templates for Artifact Creation</a:t>
            </a:r>
            <a:endParaRPr b="1" sz="7000"/>
          </a:p>
        </p:txBody>
      </p:sp>
      <p:pic>
        <p:nvPicPr>
          <p:cNvPr descr="Par2a Center Logo"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05200" y="4089950"/>
            <a:ext cx="1260275" cy="71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CDenver School of Education and Human Development Logo" id="62" name="Google Shape;62;p14" title="sehd.logo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22000" y="4237079"/>
            <a:ext cx="3781201" cy="42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title"/>
          </p:nvPr>
        </p:nvSpPr>
        <p:spPr>
          <a:xfrm>
            <a:off x="2161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200"/>
              <a:t>	Section 4. </a:t>
            </a:r>
            <a:r>
              <a:rPr b="1" lang="en" sz="3000"/>
              <a:t>Artifact Questions</a:t>
            </a:r>
            <a:endParaRPr b="1" sz="3000"/>
          </a:p>
        </p:txBody>
      </p:sp>
      <p:sp>
        <p:nvSpPr>
          <p:cNvPr id="116" name="Google Shape;116;p23"/>
          <p:cNvSpPr txBox="1"/>
          <p:nvPr>
            <p:ph idx="1" type="body"/>
          </p:nvPr>
        </p:nvSpPr>
        <p:spPr>
          <a:xfrm>
            <a:off x="576075" y="1017650"/>
            <a:ext cx="8082900" cy="36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000000"/>
                </a:solidFill>
              </a:rPr>
              <a:t>This section of the </a:t>
            </a:r>
            <a:r>
              <a:rPr b="1" lang="en" sz="190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NICE Artifact Template</a:t>
            </a:r>
            <a:r>
              <a:rPr lang="en" sz="1900">
                <a:solidFill>
                  <a:schemeClr val="dk1"/>
                </a:solidFill>
              </a:rPr>
              <a:t> includes a series of multiple-choice questions. </a:t>
            </a:r>
            <a:r>
              <a:rPr b="1" lang="en" sz="1900">
                <a:solidFill>
                  <a:schemeClr val="dk1"/>
                </a:solidFill>
              </a:rPr>
              <a:t>Please review the options provided and delete any that do not apply to your response, leaving only those that are relevant.</a:t>
            </a:r>
            <a:endParaRPr b="1" sz="1900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What are the </a:t>
            </a:r>
            <a:r>
              <a:rPr lang="en" sz="1800">
                <a:solidFill>
                  <a:srgbClr val="000000"/>
                </a:solidFill>
              </a:rPr>
              <a:t>documentation</a:t>
            </a:r>
            <a:r>
              <a:rPr lang="en" sz="1800">
                <a:solidFill>
                  <a:srgbClr val="000000"/>
                </a:solidFill>
              </a:rPr>
              <a:t> formats? 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In </a:t>
            </a:r>
            <a:r>
              <a:rPr lang="en" sz="1800">
                <a:solidFill>
                  <a:srgbClr val="000000"/>
                </a:solidFill>
              </a:rPr>
              <a:t>what</a:t>
            </a:r>
            <a:r>
              <a:rPr lang="en" sz="1800">
                <a:solidFill>
                  <a:srgbClr val="000000"/>
                </a:solidFill>
              </a:rPr>
              <a:t> settings was the documentation </a:t>
            </a:r>
            <a:r>
              <a:rPr lang="en" sz="1800">
                <a:solidFill>
                  <a:srgbClr val="000000"/>
                </a:solidFill>
              </a:rPr>
              <a:t>depicting or related to a specific student collected?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In what settings was the documentation involving  assignments or other study generated 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What level of collaboration was involved in activities depicted in teh documentation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/>
          <p:nvPr>
            <p:ph type="title"/>
          </p:nvPr>
        </p:nvSpPr>
        <p:spPr>
          <a:xfrm>
            <a:off x="311700" y="333769"/>
            <a:ext cx="85206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200"/>
              <a:t>	Section 5. </a:t>
            </a:r>
            <a:r>
              <a:rPr b="1" lang="en" sz="3000"/>
              <a:t>Documentation</a:t>
            </a:r>
            <a:endParaRPr b="1" sz="3000"/>
          </a:p>
        </p:txBody>
      </p:sp>
      <p:sp>
        <p:nvSpPr>
          <p:cNvPr id="122" name="Google Shape;122;p24"/>
          <p:cNvSpPr txBox="1"/>
          <p:nvPr>
            <p:ph idx="1" type="body"/>
          </p:nvPr>
        </p:nvSpPr>
        <p:spPr>
          <a:xfrm>
            <a:off x="369825" y="1017649"/>
            <a:ext cx="7786200" cy="384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You will insert </a:t>
            </a:r>
            <a:r>
              <a:rPr lang="en" sz="1800">
                <a:solidFill>
                  <a:srgbClr val="000000"/>
                </a:solidFill>
              </a:rPr>
              <a:t>your</a:t>
            </a:r>
            <a:r>
              <a:rPr lang="en" sz="1800">
                <a:solidFill>
                  <a:srgbClr val="000000"/>
                </a:solidFill>
              </a:rPr>
              <a:t> </a:t>
            </a:r>
            <a:r>
              <a:rPr lang="en" sz="1800">
                <a:solidFill>
                  <a:srgbClr val="000000"/>
                </a:solidFill>
              </a:rPr>
              <a:t>documentation</a:t>
            </a:r>
            <a:r>
              <a:rPr lang="en" sz="1800">
                <a:solidFill>
                  <a:srgbClr val="000000"/>
                </a:solidFill>
              </a:rPr>
              <a:t> in this slide of the NICE </a:t>
            </a:r>
            <a:r>
              <a:rPr lang="en" sz="1800">
                <a:solidFill>
                  <a:srgbClr val="000000"/>
                </a:solidFill>
              </a:rPr>
              <a:t>Artifact</a:t>
            </a:r>
            <a:r>
              <a:rPr lang="en" sz="1800">
                <a:solidFill>
                  <a:srgbClr val="000000"/>
                </a:solidFill>
              </a:rPr>
              <a:t> template.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Documentation (see </a:t>
            </a: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handout Documentation Information and Formats</a:t>
            </a:r>
            <a:r>
              <a:rPr i="1"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) </a:t>
            </a:r>
            <a:r>
              <a:rPr lang="en" sz="1800">
                <a:solidFill>
                  <a:srgbClr val="000000"/>
                </a:solidFill>
              </a:rPr>
              <a:t>can be added to your Artifact Template in many ways. </a:t>
            </a:r>
            <a:endParaRPr sz="1800">
              <a:solidFill>
                <a:srgbClr val="000000"/>
              </a:solidFill>
            </a:endParaRPr>
          </a:p>
          <a:p>
            <a:pPr indent="-342900" lvl="1" marL="9144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800">
                <a:solidFill>
                  <a:srgbClr val="000000"/>
                </a:solidFill>
              </a:rPr>
              <a:t>Hyperlinks</a:t>
            </a:r>
            <a:endParaRPr sz="1800">
              <a:solidFill>
                <a:srgbClr val="000000"/>
              </a:solidFill>
            </a:endParaRPr>
          </a:p>
          <a:p>
            <a:pPr indent="-342900" lvl="1" marL="9144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800">
                <a:solidFill>
                  <a:srgbClr val="000000"/>
                </a:solidFill>
              </a:rPr>
              <a:t>Inserted Pictures</a:t>
            </a:r>
            <a:endParaRPr sz="1800">
              <a:solidFill>
                <a:srgbClr val="000000"/>
              </a:solidFill>
            </a:endParaRPr>
          </a:p>
          <a:p>
            <a:pPr indent="-342900" lvl="1" marL="9144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800">
                <a:solidFill>
                  <a:srgbClr val="000000"/>
                </a:solidFill>
              </a:rPr>
              <a:t>Inserted Videos </a:t>
            </a:r>
            <a:endParaRPr sz="1800">
              <a:solidFill>
                <a:srgbClr val="000000"/>
              </a:solidFill>
            </a:endParaRPr>
          </a:p>
          <a:p>
            <a:pPr indent="-342900" lvl="1" marL="9144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800">
                <a:solidFill>
                  <a:srgbClr val="000000"/>
                </a:solidFill>
              </a:rPr>
              <a:t>Written directly into the slide (indicate the artifact type)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</a:rPr>
              <a:t>If for any reason, the documentation cannot be added, please communicate with your mentor.</a:t>
            </a:r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/>
          <p:nvPr>
            <p:ph type="title"/>
          </p:nvPr>
        </p:nvSpPr>
        <p:spPr>
          <a:xfrm>
            <a:off x="311700" y="333769"/>
            <a:ext cx="85206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200"/>
              <a:t>	6. </a:t>
            </a:r>
            <a:r>
              <a:rPr b="1" lang="en" sz="3000"/>
              <a:t>Additional Information</a:t>
            </a:r>
            <a:endParaRPr b="1" sz="3000"/>
          </a:p>
        </p:txBody>
      </p:sp>
      <p:sp>
        <p:nvSpPr>
          <p:cNvPr id="128" name="Google Shape;128;p25"/>
          <p:cNvSpPr txBox="1"/>
          <p:nvPr>
            <p:ph idx="1" type="body"/>
          </p:nvPr>
        </p:nvSpPr>
        <p:spPr>
          <a:xfrm>
            <a:off x="402825" y="1244375"/>
            <a:ext cx="84687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" sz="1800">
                <a:solidFill>
                  <a:schemeClr val="dk1"/>
                </a:solidFill>
              </a:rPr>
              <a:t>The Additional Information slide of the </a:t>
            </a:r>
            <a:r>
              <a:rPr b="1" lang="en" sz="180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NICE Artifact Template</a:t>
            </a:r>
            <a:r>
              <a:rPr lang="en" sz="1800">
                <a:solidFill>
                  <a:schemeClr val="dk1"/>
                </a:solidFill>
              </a:rPr>
              <a:t> is an optional space where you can include any relevant context or details that may be missing from the documentation.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" sz="1800">
                <a:solidFill>
                  <a:schemeClr val="dk1"/>
                </a:solidFill>
              </a:rPr>
              <a:t>Include citations in this slide if they are not already incorporated within the documentation</a:t>
            </a:r>
            <a:endParaRPr b="1"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6"/>
          <p:cNvSpPr txBox="1"/>
          <p:nvPr>
            <p:ph type="title"/>
          </p:nvPr>
        </p:nvSpPr>
        <p:spPr>
          <a:xfrm>
            <a:off x="311700" y="333769"/>
            <a:ext cx="85206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000"/>
              <a:t>Section 7</a:t>
            </a:r>
            <a:r>
              <a:rPr b="1" lang="en" sz="3000"/>
              <a:t>. Explanation</a:t>
            </a:r>
            <a:endParaRPr b="1" sz="3000"/>
          </a:p>
        </p:txBody>
      </p:sp>
      <p:sp>
        <p:nvSpPr>
          <p:cNvPr id="134" name="Google Shape;134;p26"/>
          <p:cNvSpPr txBox="1"/>
          <p:nvPr>
            <p:ph idx="1" type="body"/>
          </p:nvPr>
        </p:nvSpPr>
        <p:spPr>
          <a:xfrm>
            <a:off x="445325" y="1017656"/>
            <a:ext cx="771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"There are two slides for your explanation, each containing one question. 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Please respond to each question on its respective slide.</a:t>
            </a:r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/>
          <p:nvPr>
            <p:ph type="title"/>
          </p:nvPr>
        </p:nvSpPr>
        <p:spPr>
          <a:xfrm>
            <a:off x="206875" y="333775"/>
            <a:ext cx="8799000" cy="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/>
              <a:t>Saving &amp; Naming the </a:t>
            </a:r>
            <a:r>
              <a:rPr b="1" lang="en"/>
              <a:t>Completed</a:t>
            </a:r>
            <a:r>
              <a:rPr b="1" lang="en"/>
              <a:t> Artifact Template</a:t>
            </a:r>
            <a:endParaRPr b="1"/>
          </a:p>
        </p:txBody>
      </p:sp>
      <p:sp>
        <p:nvSpPr>
          <p:cNvPr id="140" name="Google Shape;140;p27"/>
          <p:cNvSpPr txBox="1"/>
          <p:nvPr>
            <p:ph idx="1" type="body"/>
          </p:nvPr>
        </p:nvSpPr>
        <p:spPr>
          <a:xfrm>
            <a:off x="374475" y="1024731"/>
            <a:ext cx="771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Once you have completed all the sections of the your </a:t>
            </a:r>
            <a:r>
              <a:rPr lang="en" sz="1800">
                <a:solidFill>
                  <a:schemeClr val="dk1"/>
                </a:solidFill>
              </a:rPr>
              <a:t>artifact</a:t>
            </a:r>
            <a:r>
              <a:rPr lang="en" sz="1800">
                <a:solidFill>
                  <a:schemeClr val="dk1"/>
                </a:solidFill>
              </a:rPr>
              <a:t> template, you will need to save and name it as described below.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As stated earlier,i</a:t>
            </a:r>
            <a:r>
              <a:rPr lang="en" sz="1800">
                <a:solidFill>
                  <a:schemeClr val="dk1"/>
                </a:solidFill>
              </a:rPr>
              <a:t>t is best practice to name your artifact and file the same name.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For example : My artifact is about </a:t>
            </a:r>
            <a:r>
              <a:rPr lang="en" sz="1800" u="sng">
                <a:solidFill>
                  <a:schemeClr val="dk1"/>
                </a:solidFill>
              </a:rPr>
              <a:t>Back to School</a:t>
            </a:r>
            <a:r>
              <a:rPr lang="en" sz="1800">
                <a:solidFill>
                  <a:schemeClr val="dk1"/>
                </a:solidFill>
              </a:rPr>
              <a:t> and my name is Dr. </a:t>
            </a:r>
            <a:r>
              <a:rPr lang="en" sz="1800" u="sng">
                <a:solidFill>
                  <a:schemeClr val="dk1"/>
                </a:solidFill>
              </a:rPr>
              <a:t>Ritu Chopra</a:t>
            </a:r>
            <a:endParaRPr sz="1800" u="sng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Example Artifact Names could be :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Chopra Standard 4: Back to School 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Back to School R Chopra</a:t>
            </a:r>
            <a:endParaRPr sz="18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Take a Look!	</a:t>
            </a:r>
            <a:endParaRPr/>
          </a:p>
        </p:txBody>
      </p:sp>
      <p:sp>
        <p:nvSpPr>
          <p:cNvPr id="146" name="Google Shape;146;p28"/>
          <p:cNvSpPr txBox="1"/>
          <p:nvPr>
            <p:ph idx="1" type="body"/>
          </p:nvPr>
        </p:nvSpPr>
        <p:spPr>
          <a:xfrm>
            <a:off x="311700" y="1152475"/>
            <a:ext cx="8022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200"/>
              <a:t>Take a moment to explore this </a:t>
            </a:r>
            <a:r>
              <a:rPr lang="en" sz="2200" u="sng">
                <a:solidFill>
                  <a:schemeClr val="hlink"/>
                </a:solidFill>
                <a:hlinkClick r:id="rId3"/>
              </a:rPr>
              <a:t>sample artifact</a:t>
            </a:r>
            <a:r>
              <a:rPr lang="en" sz="2200"/>
              <a:t>.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9"/>
          <p:cNvSpPr txBox="1"/>
          <p:nvPr>
            <p:ph idx="1" type="body"/>
          </p:nvPr>
        </p:nvSpPr>
        <p:spPr>
          <a:xfrm>
            <a:off x="457225" y="1186697"/>
            <a:ext cx="8229600" cy="290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None/>
            </a:pPr>
            <a:r>
              <a:rPr lang="en" sz="18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For mo</a:t>
            </a:r>
            <a:r>
              <a:rPr lang="en" sz="18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re information on Intervener Microcredentials and NICE certification, contact Dr. Ritu Chopra at the 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PAR</a:t>
            </a:r>
            <a:r>
              <a:rPr baseline="30000" lang="en" sz="1800"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A Cente</a:t>
            </a:r>
            <a:r>
              <a:rPr lang="en" sz="18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r</a:t>
            </a:r>
            <a:endParaRPr sz="18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None/>
            </a:pPr>
            <a:r>
              <a:rPr lang="en" sz="18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Ritu.Chopra@ucdenver.edu</a:t>
            </a:r>
            <a:endParaRPr sz="18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640"/>
              </a:spcBef>
              <a:spcAft>
                <a:spcPts val="0"/>
              </a:spcAft>
              <a:buSzPts val="1400"/>
              <a:buNone/>
            </a:pPr>
            <a:r>
              <a:rPr lang="en" sz="18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https://paracenter.org/</a:t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Arial"/>
                <a:ea typeface="Arial"/>
                <a:cs typeface="Arial"/>
                <a:sym typeface="Arial"/>
              </a:rPr>
              <a:t>Adapted from NICE Training Materials, 2017–2024. U.S. Department of Education Grant #H326T180026	  	</a:t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NICE logo with name.png" id="152" name="Google Shape;152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29426" y="153413"/>
            <a:ext cx="5085131" cy="103329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ar2a Center Logo" id="153" name="Google Shape;153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25050" y="3892450"/>
            <a:ext cx="1260275" cy="71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CDenver School of Education and Human Development Logo" id="154" name="Google Shape;154;p29" title="sehd.logo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041850" y="4039579"/>
            <a:ext cx="3781201" cy="42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327594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/>
              <a:t>Have Your Handouts Ready!</a:t>
            </a:r>
            <a:endParaRPr b="1" sz="2500"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69"/>
            <a:ext cx="8520600" cy="34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</a:rPr>
              <a:t>The following slide deck will reference the following handout:</a:t>
            </a:r>
            <a:endParaRPr sz="22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NICE Artifact Template</a:t>
            </a:r>
            <a:r>
              <a:rPr lang="en">
                <a:solidFill>
                  <a:schemeClr val="dk1"/>
                </a:solidFill>
              </a:rPr>
              <a:t>. 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 sz="2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192300" y="239556"/>
            <a:ext cx="86541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200"/>
              <a:t>	</a:t>
            </a:r>
            <a:r>
              <a:rPr b="1" lang="en" sz="3000"/>
              <a:t>Introduction</a:t>
            </a:r>
            <a:endParaRPr b="1" sz="3000"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62600" y="1066600"/>
            <a:ext cx="8654100" cy="41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</a:pPr>
            <a:r>
              <a:rPr lang="en" sz="2000">
                <a:solidFill>
                  <a:schemeClr val="dk1"/>
                </a:solidFill>
              </a:rPr>
              <a:t>To support you in creating your portfolio, the NICE team at the PAR2A Center has developed a set of templates designed to simplify the submission process. These templates include:</a:t>
            </a:r>
            <a:endParaRPr sz="2000">
              <a:solidFill>
                <a:schemeClr val="dk1"/>
              </a:solidFill>
            </a:endParaRPr>
          </a:p>
          <a:p>
            <a:pPr indent="-3492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 sz="1700">
                <a:solidFill>
                  <a:schemeClr val="dk1"/>
                </a:solidFill>
              </a:rPr>
              <a:t>Review Recommendation</a:t>
            </a:r>
            <a:endParaRPr sz="1700">
              <a:solidFill>
                <a:schemeClr val="dk1"/>
              </a:solidFill>
            </a:endParaRPr>
          </a:p>
          <a:p>
            <a:pPr indent="-3492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 sz="1700">
                <a:solidFill>
                  <a:schemeClr val="dk1"/>
                </a:solidFill>
              </a:rPr>
              <a:t>Portfolio Submission Form</a:t>
            </a:r>
            <a:endParaRPr sz="1700">
              <a:solidFill>
                <a:schemeClr val="dk1"/>
              </a:solidFill>
            </a:endParaRPr>
          </a:p>
          <a:p>
            <a:pPr indent="-3492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 sz="1700">
                <a:solidFill>
                  <a:schemeClr val="dk1"/>
                </a:solidFill>
              </a:rPr>
              <a:t>About Me</a:t>
            </a:r>
            <a:endParaRPr sz="1700">
              <a:solidFill>
                <a:schemeClr val="dk1"/>
              </a:solidFill>
            </a:endParaRPr>
          </a:p>
          <a:p>
            <a:pPr indent="-3492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 sz="1700">
                <a:solidFill>
                  <a:schemeClr val="dk1"/>
                </a:solidFill>
              </a:rPr>
              <a:t>Media Release</a:t>
            </a:r>
            <a:endParaRPr sz="1700">
              <a:solidFill>
                <a:schemeClr val="dk1"/>
              </a:solidFill>
            </a:endParaRPr>
          </a:p>
          <a:p>
            <a:pPr indent="-3492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 sz="1700">
                <a:solidFill>
                  <a:schemeClr val="dk1"/>
                </a:solidFill>
              </a:rPr>
              <a:t>Artifact Template</a:t>
            </a:r>
            <a:endParaRPr sz="17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2000">
                <a:solidFill>
                  <a:schemeClr val="dk1"/>
                </a:solidFill>
              </a:rPr>
              <a:t>You will receive all templates via email within 72 hours of completing your registration and payment.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This learning activity focuses on the </a:t>
            </a:r>
            <a:r>
              <a:rPr b="1" lang="en" sz="2000">
                <a:solidFill>
                  <a:schemeClr val="dk1"/>
                </a:solidFill>
              </a:rPr>
              <a:t>Artifact Template</a:t>
            </a:r>
            <a:r>
              <a:rPr lang="en" sz="2000">
                <a:solidFill>
                  <a:schemeClr val="dk1"/>
                </a:solidFill>
              </a:rPr>
              <a:t>, which forms the core of your portfolio submission. The other templates are relatively straightforward and have been covered in previous learning activities.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178125" y="445031"/>
            <a:ext cx="86541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200"/>
              <a:t>	</a:t>
            </a:r>
            <a:r>
              <a:rPr b="1" lang="en" sz="3000"/>
              <a:t>Guidelines for Using the Templates</a:t>
            </a:r>
            <a:endParaRPr b="1" sz="3000"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62600" y="106660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These templates are made to be accessible and not to be edited- this includes changing fonts and colors. Basic text editing such as bold, italics, underline, bullets, hyperlinks etc. may be used.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Font may be no smaller than a 12 point. Larger is encouraged to ease readability.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Text that is </a:t>
            </a:r>
            <a:r>
              <a:rPr i="1" lang="en">
                <a:solidFill>
                  <a:srgbClr val="000000"/>
                </a:solidFill>
              </a:rPr>
              <a:t>italic (slanted)</a:t>
            </a:r>
            <a:r>
              <a:rPr lang="en">
                <a:solidFill>
                  <a:srgbClr val="000000"/>
                </a:solidFill>
              </a:rPr>
              <a:t> can be deleted.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Templates that are submitted with major changes such as colors, fonts, etc. will be returned without reviews.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You will </a:t>
            </a:r>
            <a:r>
              <a:rPr lang="en">
                <a:solidFill>
                  <a:srgbClr val="000000"/>
                </a:solidFill>
              </a:rPr>
              <a:t>duplicate</a:t>
            </a:r>
            <a:r>
              <a:rPr lang="en">
                <a:solidFill>
                  <a:srgbClr val="000000"/>
                </a:solidFill>
              </a:rPr>
              <a:t> the blank artifact template for each artifact.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If you have questions about your edits, please contact your mentor. </a:t>
            </a:r>
            <a:endParaRPr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178125" y="289156"/>
            <a:ext cx="86541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200"/>
              <a:t>Artifact Template</a:t>
            </a:r>
            <a:r>
              <a:rPr b="1" lang="en" sz="3000"/>
              <a:t> </a:t>
            </a:r>
            <a:endParaRPr b="1" sz="3000"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41325" y="910725"/>
            <a:ext cx="8520600" cy="34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You will receive a slide deck titled “</a:t>
            </a:r>
            <a:r>
              <a:rPr b="1" lang="en">
                <a:solidFill>
                  <a:schemeClr val="dk1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NICE Artifact Template</a:t>
            </a:r>
            <a:r>
              <a:rPr lang="en">
                <a:solidFill>
                  <a:schemeClr val="dk1"/>
                </a:solidFill>
              </a:rPr>
              <a:t>” in Microsoft PowerPoint format. This artifact template can be used through various cloud-based platforms. If you require the template in a different format, please contact the </a:t>
            </a:r>
            <a:r>
              <a:rPr b="1" lang="en">
                <a:solidFill>
                  <a:schemeClr val="dk1"/>
                </a:solidFill>
              </a:rPr>
              <a:t>NICE team at the PAR</a:t>
            </a:r>
            <a:r>
              <a:rPr b="1" baseline="30000" lang="en">
                <a:solidFill>
                  <a:schemeClr val="dk1"/>
                </a:solidFill>
              </a:rPr>
              <a:t>2</a:t>
            </a:r>
            <a:r>
              <a:rPr b="1" lang="en">
                <a:solidFill>
                  <a:schemeClr val="dk1"/>
                </a:solidFill>
              </a:rPr>
              <a:t>A Center</a:t>
            </a:r>
            <a:r>
              <a:rPr lang="en">
                <a:solidFill>
                  <a:schemeClr val="dk1"/>
                </a:solidFill>
              </a:rPr>
              <a:t> for assistance.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 u="sng">
                <a:solidFill>
                  <a:schemeClr val="dk1"/>
                </a:solidFill>
              </a:rPr>
              <a:t>For each selected artifact, you must use the template provided by the PAR</a:t>
            </a:r>
            <a:r>
              <a:rPr b="1" baseline="30000" lang="en" u="sng">
                <a:solidFill>
                  <a:schemeClr val="dk1"/>
                </a:solidFill>
              </a:rPr>
              <a:t>2</a:t>
            </a:r>
            <a:r>
              <a:rPr b="1" lang="en" u="sng">
                <a:solidFill>
                  <a:schemeClr val="dk1"/>
                </a:solidFill>
              </a:rPr>
              <a:t>A Center.</a:t>
            </a:r>
            <a:endParaRPr b="1" u="sng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You can follow along this learning </a:t>
            </a:r>
            <a:r>
              <a:rPr lang="en">
                <a:solidFill>
                  <a:schemeClr val="dk1"/>
                </a:solidFill>
              </a:rPr>
              <a:t>activity</a:t>
            </a:r>
            <a:r>
              <a:rPr lang="en">
                <a:solidFill>
                  <a:schemeClr val="dk1"/>
                </a:solidFill>
              </a:rPr>
              <a:t> with this handout - </a:t>
            </a:r>
            <a:r>
              <a:rPr b="1" lang="en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NICE Artifact Template</a:t>
            </a:r>
            <a:r>
              <a:rPr lang="en">
                <a:solidFill>
                  <a:schemeClr val="dk1"/>
                </a:solidFill>
              </a:rPr>
              <a:t>.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Template Sections</a:t>
            </a:r>
            <a:endParaRPr b="1"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</a:rPr>
              <a:t>The template has the following sections:</a:t>
            </a:r>
            <a:endParaRPr sz="2200">
              <a:solidFill>
                <a:schemeClr val="dk1"/>
              </a:solidFill>
            </a:endParaRPr>
          </a:p>
          <a:p>
            <a:pPr indent="-368300" lvl="0" marL="9144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200"/>
              <a:buAutoNum type="arabicPeriod"/>
            </a:pPr>
            <a:r>
              <a:rPr lang="en" sz="2200">
                <a:solidFill>
                  <a:schemeClr val="dk1"/>
                </a:solidFill>
              </a:rPr>
              <a:t>Title slide</a:t>
            </a:r>
            <a:endParaRPr sz="2200">
              <a:solidFill>
                <a:schemeClr val="dk1"/>
              </a:solidFill>
            </a:endParaRPr>
          </a:p>
          <a:p>
            <a:pPr indent="-3683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AutoNum type="arabicPeriod"/>
            </a:pPr>
            <a:r>
              <a:rPr lang="en" sz="2200">
                <a:solidFill>
                  <a:schemeClr val="dk1"/>
                </a:solidFill>
              </a:rPr>
              <a:t>Template Introduction </a:t>
            </a:r>
            <a:endParaRPr sz="2200">
              <a:solidFill>
                <a:schemeClr val="dk1"/>
              </a:solidFill>
            </a:endParaRPr>
          </a:p>
          <a:p>
            <a:pPr indent="-3683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AutoNum type="arabicPeriod"/>
            </a:pPr>
            <a:r>
              <a:rPr lang="en" sz="2200">
                <a:solidFill>
                  <a:schemeClr val="dk1"/>
                </a:solidFill>
              </a:rPr>
              <a:t>Competencies Addressed</a:t>
            </a:r>
            <a:endParaRPr sz="2200">
              <a:solidFill>
                <a:schemeClr val="dk1"/>
              </a:solidFill>
            </a:endParaRPr>
          </a:p>
          <a:p>
            <a:pPr indent="-3683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AutoNum type="arabicPeriod"/>
            </a:pPr>
            <a:r>
              <a:rPr lang="en" sz="2200">
                <a:solidFill>
                  <a:schemeClr val="dk1"/>
                </a:solidFill>
              </a:rPr>
              <a:t>Artifact Questions</a:t>
            </a:r>
            <a:endParaRPr sz="2200">
              <a:solidFill>
                <a:schemeClr val="dk1"/>
              </a:solidFill>
            </a:endParaRPr>
          </a:p>
          <a:p>
            <a:pPr indent="-3683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AutoNum type="arabicPeriod"/>
            </a:pPr>
            <a:r>
              <a:rPr lang="en" sz="2200">
                <a:solidFill>
                  <a:schemeClr val="dk1"/>
                </a:solidFill>
              </a:rPr>
              <a:t>Documentation</a:t>
            </a:r>
            <a:endParaRPr sz="2200">
              <a:solidFill>
                <a:schemeClr val="dk1"/>
              </a:solidFill>
            </a:endParaRPr>
          </a:p>
          <a:p>
            <a:pPr indent="-3683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AutoNum type="arabicPeriod"/>
            </a:pPr>
            <a:r>
              <a:rPr lang="en" sz="2200">
                <a:solidFill>
                  <a:schemeClr val="dk1"/>
                </a:solidFill>
              </a:rPr>
              <a:t>Additional Information</a:t>
            </a:r>
            <a:endParaRPr sz="2200">
              <a:solidFill>
                <a:schemeClr val="dk1"/>
              </a:solidFill>
            </a:endParaRPr>
          </a:p>
          <a:p>
            <a:pPr indent="-3683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AutoNum type="arabicPeriod"/>
            </a:pPr>
            <a:r>
              <a:rPr lang="en" sz="2200">
                <a:solidFill>
                  <a:schemeClr val="dk1"/>
                </a:solidFill>
              </a:rPr>
              <a:t>Explanation  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</a:rPr>
              <a:t>The only slide that can be deleted is the template introduction slide titled </a:t>
            </a:r>
            <a:r>
              <a:rPr b="1" i="1" lang="en" sz="2200">
                <a:solidFill>
                  <a:schemeClr val="dk1"/>
                </a:solidFill>
              </a:rPr>
              <a:t>Welcome to the Artifact Template. </a:t>
            </a:r>
            <a:endParaRPr b="1" i="1" sz="22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1200"/>
              </a:spcAft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178125" y="211225"/>
            <a:ext cx="86361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/>
              <a:t>Section 1: Artifact </a:t>
            </a:r>
            <a:r>
              <a:rPr b="1" lang="en" sz="3000"/>
              <a:t>Title </a:t>
            </a:r>
            <a:endParaRPr b="1" sz="3000"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62225" y="1066601"/>
            <a:ext cx="8636100" cy="38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In the slide titled “</a:t>
            </a:r>
            <a:r>
              <a:rPr lang="en">
                <a:solidFill>
                  <a:srgbClr val="000000"/>
                </a:solidFill>
              </a:rPr>
              <a:t>Artifact</a:t>
            </a:r>
            <a:r>
              <a:rPr lang="en">
                <a:solidFill>
                  <a:srgbClr val="000000"/>
                </a:solidFill>
              </a:rPr>
              <a:t> Title ” in the template , you are required to insert the title of your artifact.  Your title should be unique to each of of your artifacts.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You must create a specific title for each artifact and your last name.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It is best practice to name your artifact and file the same name. </a:t>
            </a:r>
            <a:endParaRPr>
              <a:solidFill>
                <a:schemeClr val="dk1"/>
              </a:solidFill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For example : My artifact is about </a:t>
            </a:r>
            <a:r>
              <a:rPr lang="en" u="sng">
                <a:solidFill>
                  <a:schemeClr val="dk1"/>
                </a:solidFill>
              </a:rPr>
              <a:t>Back to School</a:t>
            </a:r>
            <a:r>
              <a:rPr lang="en">
                <a:solidFill>
                  <a:schemeClr val="dk1"/>
                </a:solidFill>
              </a:rPr>
              <a:t> and my name is Dr. </a:t>
            </a:r>
            <a:r>
              <a:rPr lang="en" u="sng">
                <a:solidFill>
                  <a:schemeClr val="dk1"/>
                </a:solidFill>
              </a:rPr>
              <a:t>Ritu Chopra</a:t>
            </a:r>
            <a:endParaRPr u="sng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Example Artifact Names could be :</a:t>
            </a:r>
            <a:endParaRPr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Chopra Standard 4: Back to School 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Back to School R Chopra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You must include your name, your mentor’s name, and a date in the title slide.</a:t>
            </a:r>
            <a:endParaRPr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The date should be close to your submission date.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333769"/>
            <a:ext cx="8520600" cy="42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3020"/>
              <a:t>Section 2. Template Introduction  </a:t>
            </a:r>
            <a:endParaRPr b="1" sz="3020"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692075" y="1256825"/>
            <a:ext cx="7558500" cy="331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As you’d see </a:t>
            </a:r>
            <a:r>
              <a:rPr b="1" lang="en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NICE Artifact Template</a:t>
            </a:r>
            <a:r>
              <a:rPr lang="en">
                <a:solidFill>
                  <a:schemeClr val="dk1"/>
                </a:solidFill>
              </a:rPr>
              <a:t> handout, t</a:t>
            </a:r>
            <a:r>
              <a:rPr lang="en">
                <a:solidFill>
                  <a:schemeClr val="dk1"/>
                </a:solidFill>
              </a:rPr>
              <a:t>his slide in the template contains a reminder of how the template works. 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This is the only slide that may be deleted from the template. 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178125" y="445031"/>
            <a:ext cx="86541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000"/>
              <a:t>Section </a:t>
            </a:r>
            <a:r>
              <a:rPr b="1" lang="en" sz="3000"/>
              <a:t>3. Competencies Addressed Slide </a:t>
            </a:r>
            <a:endParaRPr b="1" sz="3000"/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62600" y="106660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In this slide of the template (see </a:t>
            </a:r>
            <a:r>
              <a:rPr b="1" lang="en" sz="170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NICE Artifact Template</a:t>
            </a:r>
            <a:r>
              <a:rPr lang="en">
                <a:solidFill>
                  <a:schemeClr val="dk1"/>
                </a:solidFill>
              </a:rPr>
              <a:t> handout)</a:t>
            </a:r>
            <a:r>
              <a:rPr lang="en">
                <a:solidFill>
                  <a:schemeClr val="dk1"/>
                </a:solidFill>
              </a:rPr>
              <a:t>, you are required to list the competencies you are addressing in the artifact. See the image of the slide below.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List the competencies using their code and text. For example: </a:t>
            </a:r>
            <a:endParaRPr>
              <a:solidFill>
                <a:schemeClr val="dk1"/>
              </a:solidFill>
            </a:endParaRPr>
          </a:p>
          <a:p>
            <a:pPr indent="-330200" lvl="1" marL="9144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>
                <a:solidFill>
                  <a:schemeClr val="dk1"/>
                </a:solidFill>
                <a:highlight>
                  <a:schemeClr val="lt1"/>
                </a:highlight>
              </a:rPr>
              <a:t>DBI.2.K6: Differences between concept development and skill development, and the effect of deafblindness on each</a:t>
            </a:r>
            <a:endParaRPr sz="16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-330200" lvl="1" marL="9144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>
                <a:solidFill>
                  <a:schemeClr val="dk1"/>
                </a:solidFill>
                <a:highlight>
                  <a:schemeClr val="lt1"/>
                </a:highlight>
              </a:rPr>
              <a:t>DBI.2.K7: Impact of deafblindness on communication development, including communicative intent/function and the progression from pre-emergent/pre-symbolic communication to symbolic/proficient language</a:t>
            </a:r>
            <a:endParaRPr sz="16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-330200" lvl="1" marL="9144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>
                <a:solidFill>
                  <a:schemeClr val="dk1"/>
                </a:solidFill>
                <a:highlight>
                  <a:schemeClr val="lt1"/>
                </a:highlight>
              </a:rPr>
              <a:t>DBI.2.K8:Forms of expressive and receptive communication used by individuals who are deafblind</a:t>
            </a:r>
            <a:endParaRPr sz="16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9144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3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">
                <a:solidFill>
                  <a:schemeClr val="dk1"/>
                </a:solidFill>
              </a:rPr>
              <a:t>	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